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1" r:id="rId6"/>
  </p:sldMasterIdLst>
  <p:notesMasterIdLst>
    <p:notesMasterId r:id="rId35"/>
  </p:notesMasterIdLst>
  <p:sldIdLst>
    <p:sldId id="347" r:id="rId7"/>
    <p:sldId id="475" r:id="rId8"/>
    <p:sldId id="455" r:id="rId9"/>
    <p:sldId id="484" r:id="rId10"/>
    <p:sldId id="506" r:id="rId11"/>
    <p:sldId id="503" r:id="rId12"/>
    <p:sldId id="507" r:id="rId13"/>
    <p:sldId id="388" r:id="rId14"/>
    <p:sldId id="508" r:id="rId15"/>
    <p:sldId id="452" r:id="rId16"/>
    <p:sldId id="453" r:id="rId17"/>
    <p:sldId id="497" r:id="rId18"/>
    <p:sldId id="492" r:id="rId19"/>
    <p:sldId id="494" r:id="rId20"/>
    <p:sldId id="450" r:id="rId21"/>
    <p:sldId id="445" r:id="rId22"/>
    <p:sldId id="421" r:id="rId23"/>
    <p:sldId id="509" r:id="rId24"/>
    <p:sldId id="400" r:id="rId25"/>
    <p:sldId id="442" r:id="rId26"/>
    <p:sldId id="467" r:id="rId27"/>
    <p:sldId id="472" r:id="rId28"/>
    <p:sldId id="501" r:id="rId29"/>
    <p:sldId id="464" r:id="rId30"/>
    <p:sldId id="399" r:id="rId31"/>
    <p:sldId id="358" r:id="rId32"/>
    <p:sldId id="364" r:id="rId33"/>
    <p:sldId id="512" r:id="rId3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Smith" initials="PS" lastIdx="1" clrIdx="0">
    <p:extLst>
      <p:ext uri="{19B8F6BF-5375-455C-9EA6-DF929625EA0E}">
        <p15:presenceInfo xmlns:p15="http://schemas.microsoft.com/office/powerpoint/2012/main" userId="5da468c866a06c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CFCFC"/>
    <a:srgbClr val="D4DADC"/>
    <a:srgbClr val="D9E2E1"/>
    <a:srgbClr val="000000"/>
    <a:srgbClr val="0F0F0F"/>
    <a:srgbClr val="050402"/>
    <a:srgbClr val="D92B27"/>
    <a:srgbClr val="ECEDED"/>
    <a:srgbClr val="D7D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5A7A17-BF6D-4A1D-8E98-14D4AB91D642}" v="410" dt="2024-05-21T04:09:24.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52376" autoAdjust="0"/>
  </p:normalViewPr>
  <p:slideViewPr>
    <p:cSldViewPr snapToGrid="0">
      <p:cViewPr varScale="1">
        <p:scale>
          <a:sx n="55" d="100"/>
          <a:sy n="55" d="100"/>
        </p:scale>
        <p:origin x="130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6528" tIns="48263" rIns="96528" bIns="48263" rtlCol="0"/>
          <a:lstStyle>
            <a:lvl1pPr algn="l">
              <a:defRPr sz="1300"/>
            </a:lvl1pPr>
          </a:lstStyle>
          <a:p>
            <a:endParaRPr lang="en-US"/>
          </a:p>
        </p:txBody>
      </p:sp>
      <p:sp>
        <p:nvSpPr>
          <p:cNvPr id="3" name="Date Placeholder 2"/>
          <p:cNvSpPr>
            <a:spLocks noGrp="1"/>
          </p:cNvSpPr>
          <p:nvPr>
            <p:ph type="dt" idx="1"/>
          </p:nvPr>
        </p:nvSpPr>
        <p:spPr>
          <a:xfrm>
            <a:off x="4023993" y="0"/>
            <a:ext cx="3078427" cy="513508"/>
          </a:xfrm>
          <a:prstGeom prst="rect">
            <a:avLst/>
          </a:prstGeom>
        </p:spPr>
        <p:txBody>
          <a:bodyPr vert="horz" lIns="96528" tIns="48263" rIns="96528" bIns="48263" rtlCol="0"/>
          <a:lstStyle>
            <a:lvl1pPr algn="r">
              <a:defRPr sz="1300"/>
            </a:lvl1pPr>
          </a:lstStyle>
          <a:p>
            <a:fld id="{333A3E63-E4BE-9041-B880-37EA80DE9012}" type="datetimeFigureOut">
              <a:rPr lang="en-US" smtClean="0"/>
              <a:t>5/29/2024</a:t>
            </a:fld>
            <a:endParaRPr lang="en-US"/>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6528" tIns="48263" rIns="96528" bIns="48263"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6528" tIns="48263" rIns="96528" bIns="4826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721107"/>
            <a:ext cx="3078427" cy="513507"/>
          </a:xfrm>
          <a:prstGeom prst="rect">
            <a:avLst/>
          </a:prstGeom>
        </p:spPr>
        <p:txBody>
          <a:bodyPr vert="horz" lIns="96528" tIns="48263" rIns="96528" bIns="48263" rtlCol="0" anchor="b"/>
          <a:lstStyle>
            <a:lvl1pPr algn="l">
              <a:defRPr sz="1300"/>
            </a:lvl1pPr>
          </a:lstStyle>
          <a:p>
            <a:endParaRPr lang="en-US"/>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6528" tIns="48263" rIns="96528" bIns="48263" rtlCol="0" anchor="b"/>
          <a:lstStyle>
            <a:lvl1pPr algn="r">
              <a:defRPr sz="1300"/>
            </a:lvl1pPr>
          </a:lstStyle>
          <a:p>
            <a:fld id="{2B671821-83EC-944E-88F5-FC8906B35A87}" type="slidenum">
              <a:rPr lang="en-US" smtClean="0"/>
              <a:t>‹#›</a:t>
            </a:fld>
            <a:endParaRPr lang="en-US"/>
          </a:p>
        </p:txBody>
      </p:sp>
    </p:spTree>
    <p:extLst>
      <p:ext uri="{BB962C8B-B14F-4D97-AF65-F5344CB8AC3E}">
        <p14:creationId xmlns:p14="http://schemas.microsoft.com/office/powerpoint/2010/main" val="1457107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couple of years ago, I found myself at Spicer landfill in Porirua, watching waste being compacted.</a:t>
            </a:r>
          </a:p>
          <a:p>
            <a:r>
              <a:rPr lang="en-NZ" dirty="0"/>
              <a:t>I was there because I’d tracked a nearly new food mixer from the local Kmart store. I’d created a minor fault in the mixer, hid a GPS tracker in it and returned it to the store for a refund. Then I watched what happened. </a:t>
            </a:r>
          </a:p>
          <a:p>
            <a:r>
              <a:rPr lang="en-NZ" dirty="0"/>
              <a:t>It was no surprise to see the mixer hit the bins around the back of Kmart – I’d asked if my old mixer would get repaired, and the assistant looked confused.</a:t>
            </a:r>
          </a:p>
          <a:p>
            <a:r>
              <a:rPr lang="en-NZ" dirty="0"/>
              <a:t>But I was still shocked to see the tracker move to the bins withing a couple of hours, then a day later make it’s final journey to the rubbish pile.</a:t>
            </a: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A755CB4D-7E57-4761-885F-4014AC7F8900}" type="slidenum">
              <a:rPr lang="en-NZ" smtClean="0"/>
              <a:t>1</a:t>
            </a:fld>
            <a:endParaRPr lang="en-NZ"/>
          </a:p>
        </p:txBody>
      </p:sp>
    </p:spTree>
    <p:extLst>
      <p:ext uri="{BB962C8B-B14F-4D97-AF65-F5344CB8AC3E}">
        <p14:creationId xmlns:p14="http://schemas.microsoft.com/office/powerpoint/2010/main" val="1898513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To find the origin of the other side of planned obsolescence, let’s go back to the real the dawn of mass manufacturing.</a:t>
            </a:r>
          </a:p>
          <a:p>
            <a:endParaRPr lang="en-NZ" noProof="0" dirty="0"/>
          </a:p>
          <a:p>
            <a:r>
              <a:rPr lang="en-NZ" noProof="0" dirty="0"/>
              <a:t>Henry Ford produced the Model T from 1908 to 1927.</a:t>
            </a:r>
          </a:p>
          <a:p>
            <a:r>
              <a:rPr lang="en-NZ" noProof="0" dirty="0"/>
              <a:t>15 million were sold, with gradual improvement in the design over 19 years.</a:t>
            </a:r>
          </a:p>
          <a:p>
            <a:r>
              <a:rPr lang="en-NZ" noProof="0" dirty="0"/>
              <a:t>(Do you know which is the only car model to sell more than the T? – yep – it’s the Beetle. Adolf was a big fan of Henry Ford).</a:t>
            </a:r>
          </a:p>
          <a:p>
            <a:endParaRPr lang="en-NZ" noProof="0" dirty="0"/>
          </a:p>
          <a:p>
            <a:r>
              <a:rPr lang="en-NZ" noProof="0" dirty="0"/>
              <a:t>Ford wanted a car that was durable, efficient to manufacture, and cheap to buy and own.</a:t>
            </a:r>
          </a:p>
          <a:p>
            <a:r>
              <a:rPr lang="en-NZ" noProof="0" dirty="0"/>
              <a:t>For example, you could have “any colour as long as it is black” because black paint was cheap, durable and it dried faster.</a:t>
            </a:r>
          </a:p>
          <a:p>
            <a:r>
              <a:rPr lang="en-NZ" noProof="0" dirty="0"/>
              <a:t>That made production faster, and that made the Model T cheaper.</a:t>
            </a:r>
          </a:p>
          <a:p>
            <a:endParaRPr lang="en-NZ" noProof="0" dirty="0"/>
          </a:p>
          <a:p>
            <a:r>
              <a:rPr lang="en-NZ" noProof="0" dirty="0"/>
              <a:t>But the Model T didn’t last forever. In the mid-1920s, it’s sales declined quickly.</a:t>
            </a:r>
          </a:p>
        </p:txBody>
      </p:sp>
      <p:sp>
        <p:nvSpPr>
          <p:cNvPr id="4" name="Slide Number Placeholder 3"/>
          <p:cNvSpPr>
            <a:spLocks noGrp="1"/>
          </p:cNvSpPr>
          <p:nvPr>
            <p:ph type="sldNum" sz="quarter" idx="5"/>
          </p:nvPr>
        </p:nvSpPr>
        <p:spPr/>
        <p:txBody>
          <a:bodyPr/>
          <a:lstStyle/>
          <a:p>
            <a:fld id="{2B671821-83EC-944E-88F5-FC8906B35A87}" type="slidenum">
              <a:rPr lang="en-US" smtClean="0"/>
              <a:t>10</a:t>
            </a:fld>
            <a:endParaRPr lang="en-US"/>
          </a:p>
        </p:txBody>
      </p:sp>
    </p:spTree>
    <p:extLst>
      <p:ext uri="{BB962C8B-B14F-4D97-AF65-F5344CB8AC3E}">
        <p14:creationId xmlns:p14="http://schemas.microsoft.com/office/powerpoint/2010/main" val="2459046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Competition came from General Motors.</a:t>
            </a:r>
          </a:p>
          <a:p>
            <a:r>
              <a:rPr lang="en-NZ" noProof="0" dirty="0"/>
              <a:t>Its president, from 1923, was Alfred P Sloan. He couldn’t compete with Ford on cost, so he took a radically different approach.</a:t>
            </a:r>
          </a:p>
          <a:p>
            <a:pPr defTabSz="960852">
              <a:defRPr/>
            </a:pPr>
            <a:r>
              <a:rPr lang="en-NZ" noProof="0" dirty="0"/>
              <a:t>At the start of the 1920s, the Model T outsold all General Motors models combined. </a:t>
            </a:r>
          </a:p>
          <a:p>
            <a:pPr defTabSz="960852">
              <a:defRPr/>
            </a:pPr>
            <a:r>
              <a:rPr lang="en-NZ" noProof="0" dirty="0"/>
              <a:t>By 1927, Chevrolet (one of five General Motors brands) was outselling Ford and the Model T </a:t>
            </a:r>
          </a:p>
          <a:p>
            <a:pPr defTabSz="960852">
              <a:defRPr/>
            </a:pPr>
            <a:endParaRPr lang="en-NZ" noProof="0" dirty="0"/>
          </a:p>
          <a:p>
            <a:pPr defTabSz="960852">
              <a:defRPr/>
            </a:pPr>
            <a:r>
              <a:rPr lang="en-NZ" noProof="0" dirty="0"/>
              <a:t>Alfred Sloan is the father of planned psychological obsolescence.</a:t>
            </a:r>
          </a:p>
          <a:p>
            <a:pPr defTabSz="960852">
              <a:defRPr/>
            </a:pPr>
            <a:endParaRPr lang="en-NZ" noProof="0" dirty="0"/>
          </a:p>
          <a:p>
            <a:pPr defTabSz="960852">
              <a:defRPr/>
            </a:pPr>
            <a:r>
              <a:rPr lang="en-NZ" noProof="0" dirty="0"/>
              <a:t>He introduced annual styling changes to the cars, redefining the Chevrolet fleet each year with new colours, new shapes and better equipment. </a:t>
            </a:r>
          </a:p>
          <a:p>
            <a:pPr defTabSz="960852">
              <a:defRPr/>
            </a:pPr>
            <a:r>
              <a:rPr lang="en-NZ" noProof="0" dirty="0"/>
              <a:t>The underlying car, its engineering, performance and durability, didn’t change much at all.</a:t>
            </a:r>
          </a:p>
          <a:p>
            <a:pPr defTabSz="960852">
              <a:defRPr/>
            </a:pPr>
            <a:endParaRPr lang="en-NZ" noProof="0" dirty="0"/>
          </a:p>
          <a:p>
            <a:pPr defTabSz="960852">
              <a:defRPr/>
            </a:pPr>
            <a:r>
              <a:rPr lang="en-NZ" noProof="0" dirty="0"/>
              <a:t>Sloan’s model year changes reduced the desire to own, maintain and cherish a car, by creating the impression it was out of date and unfashionable – just not as desirable as the new model.</a:t>
            </a:r>
          </a:p>
          <a:p>
            <a:pPr defTabSz="960852">
              <a:defRPr/>
            </a:pPr>
            <a:r>
              <a:rPr lang="en-NZ" noProof="0" dirty="0"/>
              <a:t> </a:t>
            </a:r>
          </a:p>
          <a:p>
            <a:pPr defTabSz="960852">
              <a:defRPr/>
            </a:pPr>
            <a:r>
              <a:rPr lang="en-NZ" noProof="0" dirty="0"/>
              <a:t>And with the arrival of these exciting, new Chevrolet models, the Model T started to look very out of date. It’s sales fell off a cliff.</a:t>
            </a:r>
          </a:p>
          <a:p>
            <a:pPr defTabSz="960852">
              <a:defRPr/>
            </a:pPr>
            <a:r>
              <a:rPr lang="en-NZ" noProof="0" dirty="0"/>
              <a:t>Ford replaced it with the Model A in 1928 – complete with it’s own annual styling changes.</a:t>
            </a:r>
          </a:p>
          <a:p>
            <a:pPr defTabSz="960852">
              <a:defRPr/>
            </a:pPr>
            <a:endParaRPr lang="en-NZ" noProof="0" dirty="0"/>
          </a:p>
          <a:p>
            <a:pPr defTabSz="960852">
              <a:defRPr/>
            </a:pPr>
            <a:r>
              <a:rPr lang="en-NZ" noProof="0" dirty="0"/>
              <a:t>Ford is the name we associate with the invention of mass manufacturing. But Sloan had at least as much influence on modern product manufacturing.</a:t>
            </a:r>
            <a:endParaRPr lang="en-NZ" dirty="0"/>
          </a:p>
          <a:p>
            <a:endParaRPr lang="mi-NZ" dirty="0"/>
          </a:p>
        </p:txBody>
      </p:sp>
      <p:sp>
        <p:nvSpPr>
          <p:cNvPr id="4" name="Slide Number Placeholder 3"/>
          <p:cNvSpPr>
            <a:spLocks noGrp="1"/>
          </p:cNvSpPr>
          <p:nvPr>
            <p:ph type="sldNum" sz="quarter" idx="5"/>
          </p:nvPr>
        </p:nvSpPr>
        <p:spPr/>
        <p:txBody>
          <a:bodyPr/>
          <a:lstStyle/>
          <a:p>
            <a:fld id="{2B671821-83EC-944E-88F5-FC8906B35A87}" type="slidenum">
              <a:rPr lang="en-US" smtClean="0"/>
              <a:t>11</a:t>
            </a:fld>
            <a:endParaRPr lang="en-US"/>
          </a:p>
        </p:txBody>
      </p:sp>
    </p:spTree>
    <p:extLst>
      <p:ext uri="{BB962C8B-B14F-4D97-AF65-F5344CB8AC3E}">
        <p14:creationId xmlns:p14="http://schemas.microsoft.com/office/powerpoint/2010/main" val="136207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After WW2, Americans bought lots of cars. That meant, by the early 1950s, the market was saturated with used models, and new car sales plummeted. </a:t>
            </a:r>
          </a:p>
          <a:p>
            <a:r>
              <a:rPr lang="en-NZ" dirty="0"/>
              <a:t>What could manufacturers do to stimulate demand? Can you guess?</a:t>
            </a:r>
          </a:p>
          <a:p>
            <a:endParaRPr lang="en-NZ" dirty="0"/>
          </a:p>
          <a:p>
            <a:r>
              <a:rPr lang="en-NZ" dirty="0"/>
              <a:t>General Motors had proved planned psychological obsolescence worked – so manufacturers reintroduced it. </a:t>
            </a:r>
          </a:p>
          <a:p>
            <a:r>
              <a:rPr lang="en-NZ" dirty="0"/>
              <a:t>As before, General Motors led the way, this time with its luxury brand Cadillac.</a:t>
            </a:r>
          </a:p>
          <a:p>
            <a:endParaRPr lang="en-NZ" dirty="0"/>
          </a:p>
          <a:p>
            <a:r>
              <a:rPr lang="en-NZ" dirty="0"/>
              <a:t>During the 50s, Cadillacs transformed. They became bigger, heavier and ‘</a:t>
            </a:r>
            <a:r>
              <a:rPr lang="en-NZ" dirty="0" err="1"/>
              <a:t>chrom-ier</a:t>
            </a:r>
            <a:r>
              <a:rPr lang="en-NZ" dirty="0"/>
              <a:t>’ with each model year change. </a:t>
            </a:r>
          </a:p>
          <a:p>
            <a:r>
              <a:rPr lang="en-NZ" dirty="0"/>
              <a:t>The styling drew from jet aircraft design, with the most obvious change being the growth of fins.</a:t>
            </a:r>
          </a:p>
          <a:p>
            <a:endParaRPr lang="en-NZ" dirty="0"/>
          </a:p>
          <a:p>
            <a:r>
              <a:rPr lang="en-NZ" dirty="0"/>
              <a:t>The goal was the same as in the 1920s… to encourage customers to replace a perfectly good car. </a:t>
            </a:r>
          </a:p>
          <a:p>
            <a:r>
              <a:rPr lang="en-NZ" dirty="0"/>
              <a:t>Manufacturers used styling changes and intense marketing to create both desire and fear in consumers.</a:t>
            </a:r>
          </a:p>
          <a:p>
            <a:r>
              <a:rPr lang="en-NZ" dirty="0"/>
              <a:t>The desire was for a new and more attractive car. The fear was of being judged for sticking with last years unfashionable model.</a:t>
            </a:r>
          </a:p>
          <a:p>
            <a:endParaRPr lang="en-NZ" dirty="0"/>
          </a:p>
          <a:p>
            <a:r>
              <a:rPr lang="en-NZ" dirty="0"/>
              <a:t>As it had in the 1920s, it worked.</a:t>
            </a:r>
          </a:p>
          <a:p>
            <a:endParaRPr lang="en-NZ" dirty="0"/>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12</a:t>
            </a:fld>
            <a:endParaRPr lang="en-US"/>
          </a:p>
        </p:txBody>
      </p:sp>
    </p:spTree>
    <p:extLst>
      <p:ext uri="{BB962C8B-B14F-4D97-AF65-F5344CB8AC3E}">
        <p14:creationId xmlns:p14="http://schemas.microsoft.com/office/powerpoint/2010/main" val="374759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much so, that psychological product obsolescence was a hot topic in mainstream media in the 1950s, with some sounding warning of its implications.</a:t>
            </a:r>
          </a:p>
          <a:p>
            <a:r>
              <a:rPr lang="en-NZ" dirty="0"/>
              <a:t>It’s champion was a product designer called Brooks Stevens.</a:t>
            </a:r>
          </a:p>
          <a:p>
            <a:r>
              <a:rPr lang="en-NZ" dirty="0"/>
              <a:t>He summed it up nicely with his quote.</a:t>
            </a:r>
          </a:p>
          <a:p>
            <a:endParaRPr lang="en-NZ" dirty="0"/>
          </a:p>
          <a:p>
            <a:r>
              <a:rPr lang="en-NZ" dirty="0"/>
              <a:t>The goal is to “Instil in the buyer the desire to own something a little newer, a little sooner than is necessary.” </a:t>
            </a:r>
          </a:p>
        </p:txBody>
      </p:sp>
      <p:sp>
        <p:nvSpPr>
          <p:cNvPr id="4" name="Slide Number Placeholder 3"/>
          <p:cNvSpPr>
            <a:spLocks noGrp="1"/>
          </p:cNvSpPr>
          <p:nvPr>
            <p:ph type="sldNum" sz="quarter" idx="5"/>
          </p:nvPr>
        </p:nvSpPr>
        <p:spPr/>
        <p:txBody>
          <a:bodyPr/>
          <a:lstStyle/>
          <a:p>
            <a:fld id="{2B671821-83EC-944E-88F5-FC8906B35A87}" type="slidenum">
              <a:rPr lang="en-US" smtClean="0"/>
              <a:t>13</a:t>
            </a:fld>
            <a:endParaRPr lang="en-US"/>
          </a:p>
        </p:txBody>
      </p:sp>
    </p:spTree>
    <p:extLst>
      <p:ext uri="{BB962C8B-B14F-4D97-AF65-F5344CB8AC3E}">
        <p14:creationId xmlns:p14="http://schemas.microsoft.com/office/powerpoint/2010/main" val="319942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Brooks Stevens would love how big tech has embraced the practice he championed.</a:t>
            </a:r>
          </a:p>
          <a:p>
            <a:r>
              <a:rPr lang="en-NZ" dirty="0"/>
              <a:t>I’ll use Apple as an example. They’re by no means the only culprit, but they are rather good at doing this obsolescence thing.</a:t>
            </a:r>
          </a:p>
          <a:p>
            <a:endParaRPr lang="en-NZ" dirty="0"/>
          </a:p>
          <a:p>
            <a:r>
              <a:rPr lang="en-NZ" dirty="0"/>
              <a:t>Here are the five most recent models of iPhone. Each one was released at a well-hyped launch event. </a:t>
            </a:r>
          </a:p>
          <a:p>
            <a:r>
              <a:rPr lang="en-NZ" dirty="0"/>
              <a:t>Every year we get another launch event and another iPhone generation.</a:t>
            </a:r>
          </a:p>
          <a:p>
            <a:endParaRPr lang="en-NZ" dirty="0"/>
          </a:p>
          <a:p>
            <a:r>
              <a:rPr lang="en-NZ" dirty="0"/>
              <a:t>Unlike the extravagant fins on 50’s Caddies, you’ll only see minor styling differences in these iPhones. The screen notch becoming a ‘dynamic island’ was touted as a big change. But styling isn’t how Apple makes its previous iPhone models seem obsolete. Obsolescence has become much more sophisticated.</a:t>
            </a:r>
          </a:p>
          <a:p>
            <a:endParaRPr lang="en-NZ" dirty="0"/>
          </a:p>
          <a:p>
            <a:r>
              <a:rPr lang="en-NZ" dirty="0"/>
              <a:t>The performance of the iPhone hasn’t made any leaps in any year since the iPhone 11 in 2019.</a:t>
            </a:r>
          </a:p>
          <a:p>
            <a:r>
              <a:rPr lang="en-NZ" dirty="0"/>
              <a:t>The owner of an outgoing model wouldn’t notice any real difference in using its replacement.</a:t>
            </a:r>
          </a:p>
          <a:p>
            <a:endParaRPr lang="en-NZ" dirty="0"/>
          </a:p>
          <a:p>
            <a:r>
              <a:rPr lang="en-NZ" dirty="0"/>
              <a:t>Yet Apple still gives us a new “must-have” model every year.</a:t>
            </a:r>
          </a:p>
          <a:p>
            <a:r>
              <a:rPr lang="en-NZ" dirty="0"/>
              <a:t>Each new model makes the previous one feel a little less desirable.</a:t>
            </a:r>
          </a:p>
        </p:txBody>
      </p:sp>
      <p:sp>
        <p:nvSpPr>
          <p:cNvPr id="4" name="Slide Number Placeholder 3"/>
          <p:cNvSpPr>
            <a:spLocks noGrp="1"/>
          </p:cNvSpPr>
          <p:nvPr>
            <p:ph type="sldNum" sz="quarter" idx="5"/>
          </p:nvPr>
        </p:nvSpPr>
        <p:spPr/>
        <p:txBody>
          <a:bodyPr/>
          <a:lstStyle/>
          <a:p>
            <a:fld id="{2B671821-83EC-944E-88F5-FC8906B35A87}" type="slidenum">
              <a:rPr lang="en-US" smtClean="0"/>
              <a:t>14</a:t>
            </a:fld>
            <a:endParaRPr lang="en-US"/>
          </a:p>
        </p:txBody>
      </p:sp>
    </p:spTree>
    <p:extLst>
      <p:ext uri="{BB962C8B-B14F-4D97-AF65-F5344CB8AC3E}">
        <p14:creationId xmlns:p14="http://schemas.microsoft.com/office/powerpoint/2010/main" val="7403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852">
              <a:defRPr/>
            </a:pPr>
            <a:r>
              <a:rPr lang="en-NZ" noProof="0" dirty="0"/>
              <a:t>Apple doesn’t hide its product obsolescence. It actually defines when its products become obsolete. That’s 7 years after they are discontinued from sale. </a:t>
            </a:r>
          </a:p>
          <a:p>
            <a:pPr defTabSz="960852">
              <a:defRPr/>
            </a:pPr>
            <a:r>
              <a:rPr lang="en-NZ" noProof="0" dirty="0"/>
              <a:t>At that point, Apple stops supplying parts and hardware support for them.</a:t>
            </a:r>
          </a:p>
          <a:p>
            <a:pPr defTabSz="960852">
              <a:defRPr/>
            </a:pPr>
            <a:r>
              <a:rPr lang="en-NZ" noProof="0" dirty="0"/>
              <a:t>Realistically, its products become unsupported after just 5 years, when it deems them “vintage”. </a:t>
            </a:r>
          </a:p>
          <a:p>
            <a:pPr defTabSz="960852">
              <a:defRPr/>
            </a:pPr>
            <a:r>
              <a:rPr lang="en-NZ" noProof="0" dirty="0"/>
              <a:t>At that point Apple only supports them if it’s convenient for it to do so, or local laws demand it.</a:t>
            </a:r>
          </a:p>
          <a:p>
            <a:pPr defTabSz="960852">
              <a:defRPr/>
            </a:pPr>
            <a:endParaRPr lang="en-NZ" noProof="0" dirty="0"/>
          </a:p>
          <a:p>
            <a:pPr defTabSz="960852">
              <a:defRPr/>
            </a:pPr>
            <a:r>
              <a:rPr lang="en-NZ" noProof="0" dirty="0"/>
              <a:t>My iPhone 12 Pro was discontinued in October 2021, when the iPhone 13 replaced it. </a:t>
            </a:r>
          </a:p>
          <a:p>
            <a:r>
              <a:rPr lang="en-NZ" noProof="0" dirty="0"/>
              <a:t>That was just a year after this model was launched. </a:t>
            </a:r>
          </a:p>
          <a:p>
            <a:pPr defTabSz="960852">
              <a:defRPr/>
            </a:pPr>
            <a:endParaRPr lang="en-NZ" noProof="0" dirty="0"/>
          </a:p>
          <a:p>
            <a:pPr defTabSz="960852">
              <a:defRPr/>
            </a:pPr>
            <a:r>
              <a:rPr lang="en-NZ" noProof="0" dirty="0"/>
              <a:t>According to Apple, my phone will be vintage in less than 18 months.</a:t>
            </a:r>
          </a:p>
          <a:p>
            <a:pPr defTabSz="960852">
              <a:defRPr/>
            </a:pPr>
            <a:r>
              <a:rPr lang="en-NZ" noProof="0" dirty="0"/>
              <a:t>At which point it’ll be just 6 years old (and no doubt working just fine as it is today).</a:t>
            </a:r>
          </a:p>
          <a:p>
            <a:pPr defTabSz="960852">
              <a:defRPr/>
            </a:pPr>
            <a:r>
              <a:rPr lang="en-NZ" noProof="0" dirty="0"/>
              <a:t>When its lithium-ion battery eventually fails (and it will, it’s currently at 85% capacity), Apple won’t want to know.</a:t>
            </a:r>
          </a:p>
        </p:txBody>
      </p:sp>
      <p:sp>
        <p:nvSpPr>
          <p:cNvPr id="4" name="Slide Number Placeholder 3"/>
          <p:cNvSpPr>
            <a:spLocks noGrp="1"/>
          </p:cNvSpPr>
          <p:nvPr>
            <p:ph type="sldNum" sz="quarter" idx="5"/>
          </p:nvPr>
        </p:nvSpPr>
        <p:spPr/>
        <p:txBody>
          <a:bodyPr/>
          <a:lstStyle/>
          <a:p>
            <a:fld id="{2B671821-83EC-944E-88F5-FC8906B35A87}" type="slidenum">
              <a:rPr lang="en-US" smtClean="0"/>
              <a:t>15</a:t>
            </a:fld>
            <a:endParaRPr lang="en-US"/>
          </a:p>
        </p:txBody>
      </p:sp>
    </p:spTree>
    <p:extLst>
      <p:ext uri="{BB962C8B-B14F-4D97-AF65-F5344CB8AC3E}">
        <p14:creationId xmlns:p14="http://schemas.microsoft.com/office/powerpoint/2010/main" val="1420738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Until it deems its products vintage, or obsolete, Apple makes a big deal about its repair programme.</a:t>
            </a:r>
          </a:p>
          <a:p>
            <a:r>
              <a:rPr lang="en-NZ" dirty="0"/>
              <a:t>That’s because there’s a lot of profit in a manufacturer controlling repair.</a:t>
            </a:r>
          </a:p>
          <a:p>
            <a:endParaRPr lang="en-NZ" dirty="0"/>
          </a:p>
          <a:p>
            <a:r>
              <a:rPr lang="en-NZ" dirty="0"/>
              <a:t>Apple would like us to have its Authorised repairer fit an Authorised battery.</a:t>
            </a:r>
          </a:p>
          <a:p>
            <a:r>
              <a:rPr lang="en-NZ" dirty="0"/>
              <a:t>It’ll tell me it’s not safe to use an unofficial battery, and I definitely shouldn’t try to replace it myself. </a:t>
            </a:r>
          </a:p>
          <a:p>
            <a:r>
              <a:rPr lang="en-NZ" dirty="0"/>
              <a:t>It’ll scare me that I can’t trust an independent repairer, as they’re likely to steal the personal data on my phone.</a:t>
            </a:r>
          </a:p>
          <a:p>
            <a:pPr defTabSz="960852">
              <a:defRPr/>
            </a:pPr>
            <a:r>
              <a:rPr lang="en-NZ" dirty="0"/>
              <a:t>It also has a habit of using software locks to prevent unauthorised repairs from working properly.</a:t>
            </a:r>
          </a:p>
          <a:p>
            <a:pPr defTabSz="960852">
              <a:defRPr/>
            </a:pPr>
            <a:r>
              <a:rPr lang="en-NZ" dirty="0"/>
              <a:t>For example, if I fit an unofficial screen it’s unlikely the biometric IDs, like Face ID, will work.</a:t>
            </a:r>
          </a:p>
          <a:p>
            <a:endParaRPr lang="en-NZ" dirty="0"/>
          </a:p>
          <a:p>
            <a:r>
              <a:rPr lang="en-NZ" dirty="0"/>
              <a:t>And of course, Apple has glued the battery into the phone, making it difficult and expensive to replace.</a:t>
            </a:r>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16</a:t>
            </a:fld>
            <a:endParaRPr lang="en-US"/>
          </a:p>
        </p:txBody>
      </p:sp>
    </p:spTree>
    <p:extLst>
      <p:ext uri="{BB962C8B-B14F-4D97-AF65-F5344CB8AC3E}">
        <p14:creationId xmlns:p14="http://schemas.microsoft.com/office/powerpoint/2010/main" val="519505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My iPhone 12 Pro scores a mediocre 6 out of 10 for repairability.</a:t>
            </a:r>
          </a:p>
          <a:p>
            <a:r>
              <a:rPr lang="en-NZ" noProof="0" dirty="0"/>
              <a:t>That’s according to the French repair index – mandatory there since 2021.</a:t>
            </a:r>
          </a:p>
          <a:p>
            <a:endParaRPr lang="en-NZ" noProof="0" dirty="0"/>
          </a:p>
          <a:p>
            <a:r>
              <a:rPr lang="en-NZ" noProof="0" dirty="0"/>
              <a:t>In this, manufacturers have to calculate the repairability of their products, based on a defined and published scoring system. </a:t>
            </a:r>
          </a:p>
          <a:p>
            <a:r>
              <a:rPr lang="en-NZ" noProof="0" dirty="0"/>
              <a:t>Then, the score has to be displayed at the point of sale with the price.</a:t>
            </a:r>
          </a:p>
          <a:p>
            <a:endParaRPr lang="en-NZ" noProof="0" dirty="0"/>
          </a:p>
          <a:p>
            <a:pPr defTabSz="960852">
              <a:defRPr/>
            </a:pPr>
            <a:r>
              <a:rPr lang="en-NZ" dirty="0"/>
              <a:t>The index basically tracks how well a manufacturer implements repairability and supports a product throughout its life. </a:t>
            </a:r>
          </a:p>
          <a:p>
            <a:pPr defTabSz="960852">
              <a:defRPr/>
            </a:pPr>
            <a:r>
              <a:rPr lang="en-NZ" dirty="0"/>
              <a:t>It’s a way to provide us with better information before we buy, so we can reward brands that support their products. </a:t>
            </a:r>
          </a:p>
          <a:p>
            <a:pPr defTabSz="960852">
              <a:defRPr/>
            </a:pPr>
            <a:endParaRPr lang="en-NZ" dirty="0"/>
          </a:p>
          <a:p>
            <a:pPr defTabSz="960852">
              <a:defRPr/>
            </a:pPr>
            <a:r>
              <a:rPr lang="en-NZ" dirty="0"/>
              <a:t>Since this index was launched, there’s evidence it’s caused Apple, and others, to improve the repairability of their products.</a:t>
            </a:r>
          </a:p>
          <a:p>
            <a:endParaRPr lang="en-NZ" noProof="0" dirty="0"/>
          </a:p>
        </p:txBody>
      </p:sp>
      <p:sp>
        <p:nvSpPr>
          <p:cNvPr id="4" name="Slide Number Placeholder 3"/>
          <p:cNvSpPr>
            <a:spLocks noGrp="1"/>
          </p:cNvSpPr>
          <p:nvPr>
            <p:ph type="sldNum" sz="quarter" idx="5"/>
          </p:nvPr>
        </p:nvSpPr>
        <p:spPr/>
        <p:txBody>
          <a:bodyPr/>
          <a:lstStyle/>
          <a:p>
            <a:fld id="{2B671821-83EC-944E-88F5-FC8906B35A87}" type="slidenum">
              <a:rPr lang="en-US" smtClean="0"/>
              <a:t>17</a:t>
            </a:fld>
            <a:endParaRPr lang="en-US"/>
          </a:p>
        </p:txBody>
      </p:sp>
    </p:spTree>
    <p:extLst>
      <p:ext uri="{BB962C8B-B14F-4D97-AF65-F5344CB8AC3E}">
        <p14:creationId xmlns:p14="http://schemas.microsoft.com/office/powerpoint/2010/main" val="2341808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We’ve moved on from the blunt tools of product obsolescence like reducing lightbulb life, or whacking fins onto cars. </a:t>
            </a:r>
          </a:p>
          <a:p>
            <a:endParaRPr lang="en-NZ" dirty="0"/>
          </a:p>
          <a:p>
            <a:pPr defTabSz="960852"/>
            <a:r>
              <a:rPr lang="en-NZ" dirty="0"/>
              <a:t>Some things haven’t changed. The Phoebus cartel set out to profit by selling more lightbulbs. Chevrolet sold more cars. Manufacturers now still profit, primarily, from selling more new products.</a:t>
            </a:r>
          </a:p>
          <a:p>
            <a:endParaRPr lang="en-NZ" dirty="0"/>
          </a:p>
          <a:p>
            <a:pPr defTabSz="960852"/>
            <a:r>
              <a:rPr lang="en-NZ" dirty="0"/>
              <a:t>The Kmart mixer went to landfill because it’s the most profitable model for Kmart. And there’s no legislation stopping them.</a:t>
            </a:r>
          </a:p>
          <a:p>
            <a:pPr defTabSz="960852"/>
            <a:r>
              <a:rPr lang="en-NZ" dirty="0"/>
              <a:t>Manufacturers like Apple, though, have embraced product obsolescence and made it much more sophisticated. </a:t>
            </a:r>
          </a:p>
          <a:p>
            <a:pPr defTabSz="960852"/>
            <a:r>
              <a:rPr lang="en-NZ" dirty="0"/>
              <a:t>Controlling product repair is the new battleground. It’s led us to question why its so difficult repair stuff.</a:t>
            </a:r>
          </a:p>
          <a:p>
            <a:endParaRPr lang="en-NZ" dirty="0"/>
          </a:p>
        </p:txBody>
      </p:sp>
      <p:sp>
        <p:nvSpPr>
          <p:cNvPr id="4" name="Slide Number Placeholder 3"/>
          <p:cNvSpPr>
            <a:spLocks noGrp="1"/>
          </p:cNvSpPr>
          <p:nvPr>
            <p:ph type="sldNum" sz="quarter" idx="5"/>
          </p:nvPr>
        </p:nvSpPr>
        <p:spPr/>
        <p:txBody>
          <a:bodyPr/>
          <a:lstStyle/>
          <a:p>
            <a:fld id="{A755CB4D-7E57-4761-885F-4014AC7F8900}" type="slidenum">
              <a:rPr lang="en-NZ" smtClean="0"/>
              <a:t>18</a:t>
            </a:fld>
            <a:endParaRPr lang="en-NZ"/>
          </a:p>
        </p:txBody>
      </p:sp>
    </p:spTree>
    <p:extLst>
      <p:ext uri="{BB962C8B-B14F-4D97-AF65-F5344CB8AC3E}">
        <p14:creationId xmlns:p14="http://schemas.microsoft.com/office/powerpoint/2010/main" val="2665864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Making products more repairable doesn’t need to be difficult, or costly.</a:t>
            </a:r>
          </a:p>
          <a:p>
            <a:r>
              <a:rPr lang="en-NZ" noProof="0" dirty="0"/>
              <a:t>Here’s a 20 year old blender. </a:t>
            </a:r>
          </a:p>
          <a:p>
            <a:r>
              <a:rPr lang="en-NZ" noProof="0" dirty="0"/>
              <a:t>If it jams and the motor burns out, or the drive fails, it’s a major fault that would probably be too difficult or expensive to fix.</a:t>
            </a:r>
          </a:p>
          <a:p>
            <a:r>
              <a:rPr lang="en-NZ" noProof="0" dirty="0"/>
              <a:t>So to prevent that, </a:t>
            </a:r>
            <a:r>
              <a:rPr lang="en-NZ" noProof="0" dirty="0" err="1"/>
              <a:t>Kitchenaid</a:t>
            </a:r>
            <a:r>
              <a:rPr lang="en-NZ" noProof="0" dirty="0"/>
              <a:t> added an easy to replace rubber coupling on top of the driveshaft. </a:t>
            </a:r>
          </a:p>
          <a:p>
            <a:r>
              <a:rPr lang="en-NZ" noProof="0" dirty="0"/>
              <a:t>If the blender stalls, the coupling fails. </a:t>
            </a:r>
          </a:p>
          <a:p>
            <a:r>
              <a:rPr lang="en-NZ" noProof="0" dirty="0"/>
              <a:t>It’s a 2 minute job to replace it – you can buy packs of couplings from Amazon for a few dollars.</a:t>
            </a:r>
          </a:p>
          <a:p>
            <a:r>
              <a:rPr lang="mi-NZ" dirty="0"/>
              <a:t> </a:t>
            </a:r>
          </a:p>
          <a:p>
            <a:r>
              <a:rPr lang="en-NZ" noProof="0" dirty="0"/>
              <a:t>This is good design. However, it needs the manufacturer to recognise that good design like this is valuable.</a:t>
            </a:r>
          </a:p>
          <a:p>
            <a:r>
              <a:rPr lang="en-NZ" noProof="0" dirty="0"/>
              <a:t>Our existing system doesn’t reward it. </a:t>
            </a:r>
          </a:p>
        </p:txBody>
      </p:sp>
      <p:sp>
        <p:nvSpPr>
          <p:cNvPr id="4" name="Slide Number Placeholder 3"/>
          <p:cNvSpPr>
            <a:spLocks noGrp="1"/>
          </p:cNvSpPr>
          <p:nvPr>
            <p:ph type="sldNum" sz="quarter" idx="5"/>
          </p:nvPr>
        </p:nvSpPr>
        <p:spPr/>
        <p:txBody>
          <a:bodyPr/>
          <a:lstStyle/>
          <a:p>
            <a:fld id="{2B671821-83EC-944E-88F5-FC8906B35A87}" type="slidenum">
              <a:rPr lang="en-US" smtClean="0"/>
              <a:t>19</a:t>
            </a:fld>
            <a:endParaRPr lang="en-US"/>
          </a:p>
        </p:txBody>
      </p:sp>
    </p:spTree>
    <p:extLst>
      <p:ext uri="{BB962C8B-B14F-4D97-AF65-F5344CB8AC3E}">
        <p14:creationId xmlns:p14="http://schemas.microsoft.com/office/powerpoint/2010/main" val="389881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Around the same time, I was part of the working group tasked with developing a mandatory electrical and electronic product stewardship scheme.</a:t>
            </a:r>
          </a:p>
          <a:p>
            <a:r>
              <a:rPr lang="en-NZ" noProof="0" dirty="0"/>
              <a:t>The scheme would impose a fee on every product sold into our market, to be used to pay for systems that keep those products out of landfill.</a:t>
            </a:r>
          </a:p>
          <a:p>
            <a:endParaRPr lang="en-NZ" noProof="0" dirty="0"/>
          </a:p>
          <a:p>
            <a:r>
              <a:rPr lang="en-NZ" noProof="0" dirty="0"/>
              <a:t>I got to thinking… how did we get ourselves into this?</a:t>
            </a:r>
          </a:p>
          <a:p>
            <a:endParaRPr lang="en-NZ" noProof="0" dirty="0"/>
          </a:p>
        </p:txBody>
      </p:sp>
      <p:sp>
        <p:nvSpPr>
          <p:cNvPr id="4" name="Slide Number Placeholder 3"/>
          <p:cNvSpPr>
            <a:spLocks noGrp="1"/>
          </p:cNvSpPr>
          <p:nvPr>
            <p:ph type="sldNum" sz="quarter" idx="5"/>
          </p:nvPr>
        </p:nvSpPr>
        <p:spPr/>
        <p:txBody>
          <a:bodyPr/>
          <a:lstStyle/>
          <a:p>
            <a:fld id="{2B671821-83EC-944E-88F5-FC8906B35A87}" type="slidenum">
              <a:rPr lang="en-US" smtClean="0"/>
              <a:t>2</a:t>
            </a:fld>
            <a:endParaRPr lang="en-US"/>
          </a:p>
        </p:txBody>
      </p:sp>
    </p:spTree>
    <p:extLst>
      <p:ext uri="{BB962C8B-B14F-4D97-AF65-F5344CB8AC3E}">
        <p14:creationId xmlns:p14="http://schemas.microsoft.com/office/powerpoint/2010/main" val="4103228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Frustration with unrepairable products has led to the right to repair movement.</a:t>
            </a:r>
          </a:p>
          <a:p>
            <a:r>
              <a:rPr lang="en-NZ" dirty="0"/>
              <a:t>It’s a simple demand… we should all be able to choose to repair the products we own.</a:t>
            </a:r>
          </a:p>
          <a:p>
            <a:endParaRPr lang="en-NZ" dirty="0"/>
          </a:p>
          <a:p>
            <a:r>
              <a:rPr lang="en-NZ" dirty="0"/>
              <a:t>It questions why a manufacturer should tell me what I can and can’t do to fix something.</a:t>
            </a:r>
          </a:p>
          <a:p>
            <a:r>
              <a:rPr lang="en-NZ" dirty="0"/>
              <a:t>Of course, we know it’s because manufacturers that want to sell more new products have a vested interest in preventing us fixing the existing ones.</a:t>
            </a:r>
          </a:p>
          <a:p>
            <a:endParaRPr lang="en-NZ" dirty="0"/>
          </a:p>
          <a:p>
            <a:r>
              <a:rPr lang="en-NZ" dirty="0"/>
              <a:t>Kmart does it by ignoring repair.</a:t>
            </a:r>
          </a:p>
          <a:p>
            <a:r>
              <a:rPr lang="en-NZ" dirty="0"/>
              <a:t>Apple does it by forcing us to only use authorised repairs.</a:t>
            </a:r>
          </a:p>
          <a:p>
            <a:endParaRPr lang="en-NZ" dirty="0"/>
          </a:p>
          <a:p>
            <a:pPr defTabSz="960852">
              <a:defRPr/>
            </a:pPr>
            <a:r>
              <a:rPr lang="en-NZ" dirty="0"/>
              <a:t>The right to repair calls for legislation to fix this.</a:t>
            </a:r>
          </a:p>
          <a:p>
            <a:pPr defTabSz="960852">
              <a:defRPr/>
            </a:pPr>
            <a:r>
              <a:rPr lang="en-NZ" dirty="0"/>
              <a:t>It would make practical improvements so repair is cheaper and easier, </a:t>
            </a:r>
          </a:p>
          <a:p>
            <a:pPr defTabSz="960852">
              <a:defRPr/>
            </a:pPr>
            <a:r>
              <a:rPr lang="en-NZ" dirty="0"/>
              <a:t>It focusses on ensuring fair access to everything needed for repair for consumers and independent repairers. </a:t>
            </a:r>
          </a:p>
        </p:txBody>
      </p:sp>
      <p:sp>
        <p:nvSpPr>
          <p:cNvPr id="4" name="Slide Number Placeholder 3"/>
          <p:cNvSpPr>
            <a:spLocks noGrp="1"/>
          </p:cNvSpPr>
          <p:nvPr>
            <p:ph type="sldNum" sz="quarter" idx="5"/>
          </p:nvPr>
        </p:nvSpPr>
        <p:spPr/>
        <p:txBody>
          <a:bodyPr/>
          <a:lstStyle/>
          <a:p>
            <a:fld id="{2B671821-83EC-944E-88F5-FC8906B35A87}" type="slidenum">
              <a:rPr lang="en-US" smtClean="0"/>
              <a:t>20</a:t>
            </a:fld>
            <a:endParaRPr lang="en-US"/>
          </a:p>
        </p:txBody>
      </p:sp>
    </p:spTree>
    <p:extLst>
      <p:ext uri="{BB962C8B-B14F-4D97-AF65-F5344CB8AC3E}">
        <p14:creationId xmlns:p14="http://schemas.microsoft.com/office/powerpoint/2010/main" val="244660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practice, that means…</a:t>
            </a:r>
          </a:p>
          <a:p>
            <a:endParaRPr lang="en-NZ" dirty="0"/>
          </a:p>
          <a:p>
            <a:r>
              <a:rPr lang="en-NZ" dirty="0"/>
              <a:t>Providing diagnostics, instructions and schematics gives us confidence a product can be repaired. Repair information helps us to understand what’s gone wrong and how it can be fixed, before we attempt to do it.</a:t>
            </a:r>
          </a:p>
          <a:p>
            <a:endParaRPr lang="en-NZ" dirty="0"/>
          </a:p>
          <a:p>
            <a:r>
              <a:rPr lang="en-NZ" dirty="0"/>
              <a:t>If replacement parts aren’t available, we usually can’t complete a repair. It’s important parts are really available (not just listed on a website, but “out of stock” or on a long lead time). And their cost needs to be reasonable – so repair compares favourably to a replacement product.</a:t>
            </a:r>
          </a:p>
          <a:p>
            <a:endParaRPr lang="en-NZ" dirty="0"/>
          </a:p>
          <a:p>
            <a:r>
              <a:rPr lang="en-NZ" dirty="0"/>
              <a:t>Making it easy to take a product apart makes it easy and cheap to fix. Fasteners should be reusable – glue and one-time snap-fits are cheap and easy to put together, but make a product difficult and costly to fix. If tools are needed, they should be ones we can all access, not some invented fastener standard with a driver unavailable outside the authorised network (such as the </a:t>
            </a:r>
            <a:r>
              <a:rPr lang="en-NZ" dirty="0" err="1"/>
              <a:t>Pentalobe</a:t>
            </a:r>
            <a:r>
              <a:rPr lang="en-NZ" dirty="0"/>
              <a:t> screw Apple invented for the iPhone, with its driver tool only available to its authorised repairers). </a:t>
            </a:r>
          </a:p>
          <a:p>
            <a:endParaRPr lang="en-NZ" dirty="0"/>
          </a:p>
          <a:p>
            <a:r>
              <a:rPr lang="en-NZ" dirty="0"/>
              <a:t>Right to repair also tackles software locks designed to prevent repair. ‘Part paring’ is common in tech devices and other software-controlled appliances, and prevents parts from two broken products being used to make one refurbished one.</a:t>
            </a:r>
          </a:p>
          <a:p>
            <a:endParaRPr lang="en-NZ" dirty="0"/>
          </a:p>
          <a:p>
            <a:r>
              <a:rPr lang="en-NZ" dirty="0"/>
              <a:t>This legislative task isn’t simple, as the right to repair needs it’s own legislation and amendments to other laws such as consumer and copyright. </a:t>
            </a:r>
          </a:p>
          <a:p>
            <a:r>
              <a:rPr lang="en-NZ" dirty="0"/>
              <a:t>But recently we’ve seen progress…</a:t>
            </a:r>
          </a:p>
        </p:txBody>
      </p:sp>
      <p:sp>
        <p:nvSpPr>
          <p:cNvPr id="4" name="Slide Number Placeholder 3"/>
          <p:cNvSpPr>
            <a:spLocks noGrp="1"/>
          </p:cNvSpPr>
          <p:nvPr>
            <p:ph type="sldNum" sz="quarter" idx="5"/>
          </p:nvPr>
        </p:nvSpPr>
        <p:spPr/>
        <p:txBody>
          <a:bodyPr/>
          <a:lstStyle/>
          <a:p>
            <a:fld id="{A755CB4D-7E57-4761-885F-4014AC7F8900}" type="slidenum">
              <a:rPr lang="en-NZ" smtClean="0"/>
              <a:t>21</a:t>
            </a:fld>
            <a:endParaRPr lang="en-NZ"/>
          </a:p>
        </p:txBody>
      </p:sp>
    </p:spTree>
    <p:extLst>
      <p:ext uri="{BB962C8B-B14F-4D97-AF65-F5344CB8AC3E}">
        <p14:creationId xmlns:p14="http://schemas.microsoft.com/office/powerpoint/2010/main" val="3911288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In December 2022, New York state passed a “Digital Fair Repair Act”. </a:t>
            </a:r>
          </a:p>
          <a:p>
            <a:r>
              <a:rPr lang="en-NZ" noProof="0" dirty="0"/>
              <a:t>It was flawed, thanks to some intense industry lobbying, but it was a start. Other states soon followed, each one making improvements. More are in the pipeline.</a:t>
            </a:r>
          </a:p>
          <a:p>
            <a:r>
              <a:rPr lang="en-NZ" noProof="0" dirty="0"/>
              <a:t>It’s one of the few topics that attracts bipartisan support – these bills have passed almost unanimously.</a:t>
            </a:r>
          </a:p>
          <a:p>
            <a:endParaRPr lang="en-NZ" noProof="0" dirty="0"/>
          </a:p>
          <a:p>
            <a:pPr defTabSz="960852"/>
            <a:r>
              <a:rPr lang="en-NZ" noProof="0" dirty="0"/>
              <a:t>Taken as a whole, the US states are making great progress to a comprehensive right to repair.</a:t>
            </a:r>
          </a:p>
          <a:p>
            <a:endParaRPr lang="en-NZ" noProof="0" dirty="0"/>
          </a:p>
          <a:p>
            <a:r>
              <a:rPr lang="en-NZ" noProof="0" dirty="0"/>
              <a:t>The state laws cover most electronics and appliances, sold to consumers, businesses and government. Some backdated the requirements to include products already bought.</a:t>
            </a:r>
          </a:p>
          <a:p>
            <a:r>
              <a:rPr lang="en-NZ" noProof="0" dirty="0"/>
              <a:t>The California legislation defined a length of time a product must be supported for repair – 7 years for products costing $100 or more.</a:t>
            </a:r>
          </a:p>
          <a:p>
            <a:r>
              <a:rPr lang="en-NZ" noProof="0" dirty="0"/>
              <a:t>They all force manufacturers to share information, tools and parts beyond their own authorised repair networks, to independent repairers and consumers at a fair price (with no charge allowed for repair documentation). </a:t>
            </a:r>
          </a:p>
          <a:p>
            <a:r>
              <a:rPr lang="en-NZ" noProof="0" dirty="0"/>
              <a:t>And they attempt to close some of the loopholes manufacturers use to prevent repair, like supplying only expensive assemblies in the name of “safety” or voiding a warranty after an unauthorised repair.</a:t>
            </a:r>
          </a:p>
          <a:p>
            <a:endParaRPr lang="mi-NZ" noProof="0" dirty="0"/>
          </a:p>
          <a:p>
            <a:endParaRPr lang="en-NZ" noProof="0" dirty="0"/>
          </a:p>
        </p:txBody>
      </p:sp>
      <p:sp>
        <p:nvSpPr>
          <p:cNvPr id="4" name="Slide Number Placeholder 3"/>
          <p:cNvSpPr>
            <a:spLocks noGrp="1"/>
          </p:cNvSpPr>
          <p:nvPr>
            <p:ph type="sldNum" sz="quarter" idx="5"/>
          </p:nvPr>
        </p:nvSpPr>
        <p:spPr/>
        <p:txBody>
          <a:bodyPr/>
          <a:lstStyle/>
          <a:p>
            <a:fld id="{2B671821-83EC-944E-88F5-FC8906B35A87}" type="slidenum">
              <a:rPr lang="en-US" smtClean="0"/>
              <a:t>22</a:t>
            </a:fld>
            <a:endParaRPr lang="en-US"/>
          </a:p>
        </p:txBody>
      </p:sp>
    </p:spTree>
    <p:extLst>
      <p:ext uri="{BB962C8B-B14F-4D97-AF65-F5344CB8AC3E}">
        <p14:creationId xmlns:p14="http://schemas.microsoft.com/office/powerpoint/2010/main" val="1687402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What about closer to home?</a:t>
            </a:r>
          </a:p>
          <a:p>
            <a:r>
              <a:rPr lang="en-NZ" dirty="0"/>
              <a:t>Last month a Bill put forward by the Greens was drawn from the Members ballot.</a:t>
            </a:r>
          </a:p>
          <a:p>
            <a:r>
              <a:rPr lang="en-NZ" dirty="0"/>
              <a:t>The Consumer Guarantees (Right to Repair) Amendment Bill aims to make changes to our Consumer Guarantees Act.</a:t>
            </a:r>
          </a:p>
          <a:p>
            <a:endParaRPr lang="en-NZ" dirty="0"/>
          </a:p>
          <a:p>
            <a:r>
              <a:rPr lang="en-NZ" dirty="0"/>
              <a:t>As right to repair legislation goes, it’s not perfect. </a:t>
            </a:r>
          </a:p>
          <a:p>
            <a:r>
              <a:rPr lang="en-NZ" dirty="0"/>
              <a:t>But it’s an opportunity to show support for our right to repair to government. </a:t>
            </a:r>
          </a:p>
          <a:p>
            <a:r>
              <a:rPr lang="en-NZ" dirty="0"/>
              <a:t>If the bill gets enough cross-party support to pass it’s first reading in July, it goes to Select Committee for debate.</a:t>
            </a:r>
          </a:p>
          <a:p>
            <a:r>
              <a:rPr lang="en-NZ" dirty="0"/>
              <a:t>That would mean our right to repair will be a topic being discussed in government and we will all have a chance to submit our hopes and dreams for it. </a:t>
            </a:r>
          </a:p>
          <a:p>
            <a:endParaRPr lang="en-NZ" dirty="0"/>
          </a:p>
          <a:p>
            <a:r>
              <a:rPr lang="en-NZ" dirty="0"/>
              <a:t>We can show government that there is a real demand for change.</a:t>
            </a:r>
          </a:p>
          <a:p>
            <a:r>
              <a:rPr lang="en-NZ" dirty="0"/>
              <a:t>I’d urge everyone who cares to contact their local MP in the next month and show their support for the right to repair Bill.</a:t>
            </a:r>
          </a:p>
        </p:txBody>
      </p:sp>
      <p:sp>
        <p:nvSpPr>
          <p:cNvPr id="4" name="Slide Number Placeholder 3"/>
          <p:cNvSpPr>
            <a:spLocks noGrp="1"/>
          </p:cNvSpPr>
          <p:nvPr>
            <p:ph type="sldNum" sz="quarter" idx="5"/>
          </p:nvPr>
        </p:nvSpPr>
        <p:spPr/>
        <p:txBody>
          <a:bodyPr/>
          <a:lstStyle/>
          <a:p>
            <a:fld id="{2B671821-83EC-944E-88F5-FC8906B35A87}" type="slidenum">
              <a:rPr lang="en-US" smtClean="0"/>
              <a:t>23</a:t>
            </a:fld>
            <a:endParaRPr lang="en-US"/>
          </a:p>
        </p:txBody>
      </p:sp>
    </p:spTree>
    <p:extLst>
      <p:ext uri="{BB962C8B-B14F-4D97-AF65-F5344CB8AC3E}">
        <p14:creationId xmlns:p14="http://schemas.microsoft.com/office/powerpoint/2010/main" val="1954878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Will right to repair legislation be enough? </a:t>
            </a:r>
          </a:p>
          <a:p>
            <a:r>
              <a:rPr lang="en-NZ" noProof="0" dirty="0"/>
              <a:t>Probably not. It is one piece of a much more complicated puzzle. </a:t>
            </a:r>
          </a:p>
          <a:p>
            <a:r>
              <a:rPr lang="en-NZ" noProof="0" dirty="0"/>
              <a:t>The end goal is to create a system where manufacturers see value in supporting their products.</a:t>
            </a:r>
          </a:p>
          <a:p>
            <a:r>
              <a:rPr lang="en-NZ" noProof="0" dirty="0"/>
              <a:t>Those that don’t (Kmart?) are forced to do the minimum by legislation, like meeting the right to repair.</a:t>
            </a:r>
          </a:p>
          <a:p>
            <a:endParaRPr lang="en-NZ" noProof="0" dirty="0"/>
          </a:p>
          <a:p>
            <a:r>
              <a:rPr lang="en-NZ" noProof="0" dirty="0"/>
              <a:t>Did anyone (apart from me) walk here yesterday under a Blunt umbrella?</a:t>
            </a:r>
          </a:p>
          <a:p>
            <a:endParaRPr lang="en-NZ" noProof="0" dirty="0"/>
          </a:p>
          <a:p>
            <a:r>
              <a:rPr lang="en-NZ" noProof="0" dirty="0"/>
              <a:t>They are a local brand that built their product and business around repair.</a:t>
            </a:r>
          </a:p>
          <a:p>
            <a:r>
              <a:rPr lang="en-NZ" noProof="0" dirty="0"/>
              <a:t>I think they’re a good example of where we could get to.</a:t>
            </a:r>
          </a:p>
          <a:p>
            <a:endParaRPr lang="en-NZ" noProof="0" dirty="0"/>
          </a:p>
          <a:p>
            <a:r>
              <a:rPr lang="en-NZ" noProof="0" dirty="0"/>
              <a:t>I recently had a Blunt blow apart on a typical Wellington day.</a:t>
            </a:r>
          </a:p>
          <a:p>
            <a:r>
              <a:rPr lang="en-NZ" noProof="0" dirty="0"/>
              <a:t>If this was most umbrellas, it would go into the bin.</a:t>
            </a:r>
          </a:p>
        </p:txBody>
      </p:sp>
      <p:sp>
        <p:nvSpPr>
          <p:cNvPr id="4" name="Slide Number Placeholder 3"/>
          <p:cNvSpPr>
            <a:spLocks noGrp="1"/>
          </p:cNvSpPr>
          <p:nvPr>
            <p:ph type="sldNum" sz="quarter" idx="5"/>
          </p:nvPr>
        </p:nvSpPr>
        <p:spPr/>
        <p:txBody>
          <a:bodyPr/>
          <a:lstStyle/>
          <a:p>
            <a:fld id="{2B671821-83EC-944E-88F5-FC8906B35A87}" type="slidenum">
              <a:rPr lang="en-US" smtClean="0"/>
              <a:t>24</a:t>
            </a:fld>
            <a:endParaRPr lang="en-US"/>
          </a:p>
        </p:txBody>
      </p:sp>
    </p:spTree>
    <p:extLst>
      <p:ext uri="{BB962C8B-B14F-4D97-AF65-F5344CB8AC3E}">
        <p14:creationId xmlns:p14="http://schemas.microsoft.com/office/powerpoint/2010/main" val="418853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But Blunt sent me the parts I needed, and I followed a repair video on the website. </a:t>
            </a:r>
          </a:p>
          <a:p>
            <a:r>
              <a:rPr lang="en-NZ" dirty="0"/>
              <a:t>The repair took about 30 minutes, needed no skill and just a pair of pliers.</a:t>
            </a:r>
          </a:p>
          <a:p>
            <a:endParaRPr lang="en-NZ" dirty="0"/>
          </a:p>
          <a:p>
            <a:r>
              <a:rPr lang="en-NZ" dirty="0"/>
              <a:t>Companies like this show there is a way to be profitable and support products long after the original sale. </a:t>
            </a:r>
          </a:p>
          <a:p>
            <a:r>
              <a:rPr lang="en-NZ" dirty="0"/>
              <a:t>But they are exceptions.</a:t>
            </a:r>
          </a:p>
          <a:p>
            <a:endParaRPr lang="en-NZ" dirty="0"/>
          </a:p>
          <a:p>
            <a:r>
              <a:rPr lang="en-NZ" dirty="0"/>
              <a:t>Most see repair as an additional cost of business they can’t justify. They don’t see the value in repairable products. </a:t>
            </a:r>
          </a:p>
          <a:p>
            <a:r>
              <a:rPr lang="en-NZ" dirty="0"/>
              <a:t>We need to support producers like Blunt, and encourage more of them, to show that there is another path. </a:t>
            </a:r>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25</a:t>
            </a:fld>
            <a:endParaRPr lang="en-US"/>
          </a:p>
        </p:txBody>
      </p:sp>
    </p:spTree>
    <p:extLst>
      <p:ext uri="{BB962C8B-B14F-4D97-AF65-F5344CB8AC3E}">
        <p14:creationId xmlns:p14="http://schemas.microsoft.com/office/powerpoint/2010/main" val="3581836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Remember that repair score for my iPhone… 6 out of 10?</a:t>
            </a:r>
          </a:p>
          <a:p>
            <a:endParaRPr lang="en-NZ" dirty="0"/>
          </a:p>
          <a:p>
            <a:r>
              <a:rPr lang="en-NZ" dirty="0"/>
              <a:t>The French repair index has been seen as a good step forward – though not perfect. </a:t>
            </a:r>
          </a:p>
          <a:p>
            <a:r>
              <a:rPr lang="en-NZ" dirty="0"/>
              <a:t>The Restart Project, a repair advocacy organisation in London, summed up its potential.</a:t>
            </a:r>
          </a:p>
          <a:p>
            <a:endParaRPr lang="en-NZ" dirty="0"/>
          </a:p>
          <a:p>
            <a:r>
              <a:rPr lang="en-NZ" dirty="0"/>
              <a:t>Currently, manufacturers see repair as a problem – they don’t need to do it, so it’s easier to ignore it. </a:t>
            </a:r>
          </a:p>
          <a:p>
            <a:r>
              <a:rPr lang="en-NZ" dirty="0"/>
              <a:t>But when repair becomes a requirement, it can’t be ignored, and it becomes ‘business as usual’.</a:t>
            </a:r>
          </a:p>
          <a:p>
            <a:endParaRPr lang="en-NZ" dirty="0"/>
          </a:p>
          <a:p>
            <a:r>
              <a:rPr lang="en-NZ" dirty="0"/>
              <a:t>But they also suggested that it can do much more.</a:t>
            </a:r>
          </a:p>
          <a:p>
            <a:r>
              <a:rPr lang="en-NZ" dirty="0"/>
              <a:t>It pointed out that when some manufacturers take a risk, choose to compete on repair and show demand for it, others will follow for fear of missing out. </a:t>
            </a:r>
          </a:p>
          <a:p>
            <a:endParaRPr lang="en-NZ" dirty="0"/>
          </a:p>
          <a:p>
            <a:r>
              <a:rPr lang="en-NZ" dirty="0"/>
              <a:t>It suggests that mandatory or voluntary scoring and labelling of repairability could be a way to make repair a profitable part of a business.</a:t>
            </a:r>
          </a:p>
          <a:p>
            <a:r>
              <a:rPr lang="en-NZ" dirty="0"/>
              <a:t>Perhaps we could see some retailers assessing and labelling the products they sell. In Europe, mobile service providers do this for phones. </a:t>
            </a:r>
          </a:p>
          <a:p>
            <a:endParaRPr lang="en-NZ" dirty="0"/>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A755CB4D-7E57-4761-885F-4014AC7F8900}" type="slidenum">
              <a:rPr lang="en-NZ" smtClean="0"/>
              <a:t>26</a:t>
            </a:fld>
            <a:endParaRPr lang="en-NZ"/>
          </a:p>
        </p:txBody>
      </p:sp>
    </p:spTree>
    <p:extLst>
      <p:ext uri="{BB962C8B-B14F-4D97-AF65-F5344CB8AC3E}">
        <p14:creationId xmlns:p14="http://schemas.microsoft.com/office/powerpoint/2010/main" val="1538891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Let’s return to where we started. But not quite peering into Spicer landfill.</a:t>
            </a:r>
          </a:p>
          <a:p>
            <a:r>
              <a:rPr lang="en-NZ" dirty="0"/>
              <a:t>Not all of the mixers in the tracking investigation got thrown away.</a:t>
            </a:r>
          </a:p>
          <a:p>
            <a:r>
              <a:rPr lang="en-NZ" dirty="0"/>
              <a:t>The </a:t>
            </a:r>
            <a:r>
              <a:rPr lang="en-NZ" dirty="0" err="1"/>
              <a:t>Breville</a:t>
            </a:r>
            <a:r>
              <a:rPr lang="en-NZ" dirty="0"/>
              <a:t> mixer ended its journey at Appliance Outlet in Auckland.</a:t>
            </a:r>
          </a:p>
          <a:p>
            <a:r>
              <a:rPr lang="en-NZ" dirty="0"/>
              <a:t>Appliance Outlet is the destination for many products that get returned to stores. Manufacturers like </a:t>
            </a:r>
            <a:r>
              <a:rPr lang="en-NZ" dirty="0" err="1"/>
              <a:t>Breville</a:t>
            </a:r>
            <a:r>
              <a:rPr lang="en-NZ" dirty="0"/>
              <a:t> pays them to dispose of its unwanted products.</a:t>
            </a:r>
          </a:p>
          <a:p>
            <a:r>
              <a:rPr lang="en-NZ" dirty="0"/>
              <a:t>Appliance Outlet choose to refurbish and resell as many of them as they can. </a:t>
            </a:r>
          </a:p>
          <a:p>
            <a:r>
              <a:rPr lang="en-NZ" dirty="0"/>
              <a:t>They are trying to do the right thing, but they wouldn’t do it if it didn’t pay – it’s a source of valuable revenue.</a:t>
            </a:r>
          </a:p>
          <a:p>
            <a:endParaRPr lang="en-NZ" dirty="0"/>
          </a:p>
          <a:p>
            <a:r>
              <a:rPr lang="en-NZ" dirty="0" err="1"/>
              <a:t>Breville</a:t>
            </a:r>
            <a:r>
              <a:rPr lang="en-NZ" dirty="0"/>
              <a:t>, here, is the embodiment of the broken system.</a:t>
            </a:r>
          </a:p>
          <a:p>
            <a:r>
              <a:rPr lang="en-NZ" dirty="0"/>
              <a:t>Appliance Outlet is an example of how that system can be fixed.</a:t>
            </a:r>
          </a:p>
          <a:p>
            <a:r>
              <a:rPr lang="en-NZ" dirty="0"/>
              <a:t>I was shocked, but with hindsight not surprised, to find they also offer many ‘damaged box’ products that don’t even need refurbishing, but otherwise would still be scrapped. It seems our system is very efficient at making waste – entire products binned because a damaged box means they can’t be sold as new.</a:t>
            </a:r>
          </a:p>
          <a:p>
            <a:endParaRPr lang="en-NZ" dirty="0"/>
          </a:p>
        </p:txBody>
      </p:sp>
      <p:sp>
        <p:nvSpPr>
          <p:cNvPr id="4" name="Slide Number Placeholder 3"/>
          <p:cNvSpPr>
            <a:spLocks noGrp="1"/>
          </p:cNvSpPr>
          <p:nvPr>
            <p:ph type="sldNum" sz="quarter" idx="5"/>
          </p:nvPr>
        </p:nvSpPr>
        <p:spPr/>
        <p:txBody>
          <a:bodyPr/>
          <a:lstStyle/>
          <a:p>
            <a:fld id="{A755CB4D-7E57-4761-885F-4014AC7F8900}" type="slidenum">
              <a:rPr lang="en-NZ" smtClean="0"/>
              <a:t>27</a:t>
            </a:fld>
            <a:endParaRPr lang="en-NZ"/>
          </a:p>
        </p:txBody>
      </p:sp>
    </p:spTree>
    <p:extLst>
      <p:ext uri="{BB962C8B-B14F-4D97-AF65-F5344CB8AC3E}">
        <p14:creationId xmlns:p14="http://schemas.microsoft.com/office/powerpoint/2010/main" val="151052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bought my </a:t>
            </a:r>
            <a:r>
              <a:rPr lang="en-NZ" dirty="0" err="1"/>
              <a:t>Breville</a:t>
            </a:r>
            <a:r>
              <a:rPr lang="en-NZ" dirty="0"/>
              <a:t> mixer for the second time.</a:t>
            </a:r>
          </a:p>
          <a:p>
            <a:r>
              <a:rPr lang="en-NZ" dirty="0"/>
              <a:t>This time, as a refurbished mixer, it cost $150, with a 12 months warranty.</a:t>
            </a:r>
          </a:p>
          <a:p>
            <a:r>
              <a:rPr lang="en-NZ" dirty="0"/>
              <a:t>Just a month or two earlier I’d bought it new for $450 – three times as much.</a:t>
            </a:r>
          </a:p>
          <a:p>
            <a:endParaRPr lang="en-NZ" dirty="0"/>
          </a:p>
          <a:p>
            <a:r>
              <a:rPr lang="en-NZ" dirty="0"/>
              <a:t>We need more businesses selling refurbished products like this. </a:t>
            </a:r>
          </a:p>
          <a:p>
            <a:r>
              <a:rPr lang="en-NZ" dirty="0"/>
              <a:t>That mixer investigation started because I wondered why I didn’t see many refurbished appliances being sold. </a:t>
            </a:r>
          </a:p>
          <a:p>
            <a:r>
              <a:rPr lang="en-NZ" dirty="0"/>
              <a:t>These businesses make buying refurbished goods as safe and appealing as buying new ones. </a:t>
            </a:r>
          </a:p>
          <a:p>
            <a:r>
              <a:rPr lang="en-NZ" dirty="0"/>
              <a:t>Customers get better quality products and the security of a warranty and Consumer Rights protections. </a:t>
            </a:r>
          </a:p>
          <a:p>
            <a:endParaRPr lang="en-NZ" dirty="0"/>
          </a:p>
          <a:p>
            <a:r>
              <a:rPr lang="en-NZ" dirty="0"/>
              <a:t>We could measure our success in fixing our broken system, by seeing more businesses like this appear and thrive.</a:t>
            </a:r>
          </a:p>
          <a:p>
            <a:pPr defTabSz="960852"/>
            <a:r>
              <a:rPr lang="en-NZ" dirty="0"/>
              <a:t>The current system isn’t set up to help them. It’s the result of a century of product obsolescence, of making value all about selling new products.</a:t>
            </a:r>
          </a:p>
          <a:p>
            <a:endParaRPr lang="en-NZ" dirty="0"/>
          </a:p>
          <a:p>
            <a:r>
              <a:rPr lang="en-NZ" dirty="0"/>
              <a:t>There’s no one simple solution.</a:t>
            </a:r>
          </a:p>
          <a:p>
            <a:r>
              <a:rPr lang="en-NZ" dirty="0"/>
              <a:t>It’ll need a combination of legislation and all of us choosing to support repair and refurbishing. As consumers we need to demand durable, repairable products and show a desire to care for the stuff we own. </a:t>
            </a:r>
          </a:p>
        </p:txBody>
      </p:sp>
      <p:sp>
        <p:nvSpPr>
          <p:cNvPr id="4" name="Slide Number Placeholder 3"/>
          <p:cNvSpPr>
            <a:spLocks noGrp="1"/>
          </p:cNvSpPr>
          <p:nvPr>
            <p:ph type="sldNum" sz="quarter" idx="5"/>
          </p:nvPr>
        </p:nvSpPr>
        <p:spPr/>
        <p:txBody>
          <a:bodyPr/>
          <a:lstStyle/>
          <a:p>
            <a:fld id="{2B671821-83EC-944E-88F5-FC8906B35A87}" type="slidenum">
              <a:rPr lang="en-US" smtClean="0"/>
              <a:t>28</a:t>
            </a:fld>
            <a:endParaRPr lang="en-US"/>
          </a:p>
        </p:txBody>
      </p:sp>
    </p:spTree>
    <p:extLst>
      <p:ext uri="{BB962C8B-B14F-4D97-AF65-F5344CB8AC3E}">
        <p14:creationId xmlns:p14="http://schemas.microsoft.com/office/powerpoint/2010/main" val="369250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 try to understand, I went back over a century, to the dawn of mass manufacturing. And the dawn of product obsolescence.</a:t>
            </a:r>
          </a:p>
          <a:p>
            <a:endParaRPr lang="en-NZ" dirty="0"/>
          </a:p>
          <a:p>
            <a:r>
              <a:rPr lang="en-NZ" dirty="0"/>
              <a:t>This is the Centennial Light – it’s been burning continuously for 123 years in Livermore Fire Station in California. It’s often held up as an example of planned obsolescence – of manufacturers intentionally reducing product life.</a:t>
            </a:r>
          </a:p>
          <a:p>
            <a:endParaRPr lang="en-NZ" dirty="0"/>
          </a:p>
          <a:p>
            <a:r>
              <a:rPr lang="en-NZ" dirty="0"/>
              <a:t>That’s because this bulb was manufactured before the Phoebus Cartel arrived on the lightbulb scene. </a:t>
            </a:r>
          </a:p>
          <a:p>
            <a:endParaRPr lang="mi-NZ" dirty="0"/>
          </a:p>
        </p:txBody>
      </p:sp>
      <p:sp>
        <p:nvSpPr>
          <p:cNvPr id="4" name="Slide Number Placeholder 3"/>
          <p:cNvSpPr>
            <a:spLocks noGrp="1"/>
          </p:cNvSpPr>
          <p:nvPr>
            <p:ph type="sldNum" sz="quarter" idx="5"/>
          </p:nvPr>
        </p:nvSpPr>
        <p:spPr/>
        <p:txBody>
          <a:bodyPr/>
          <a:lstStyle/>
          <a:p>
            <a:fld id="{2B671821-83EC-944E-88F5-FC8906B35A87}" type="slidenum">
              <a:rPr lang="en-US" smtClean="0"/>
              <a:t>3</a:t>
            </a:fld>
            <a:endParaRPr lang="en-US"/>
          </a:p>
        </p:txBody>
      </p:sp>
    </p:spTree>
    <p:extLst>
      <p:ext uri="{BB962C8B-B14F-4D97-AF65-F5344CB8AC3E}">
        <p14:creationId xmlns:p14="http://schemas.microsoft.com/office/powerpoint/2010/main" val="96748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The early 20</a:t>
            </a:r>
            <a:r>
              <a:rPr lang="en-NZ" baseline="30000" noProof="0" dirty="0"/>
              <a:t>th</a:t>
            </a:r>
            <a:r>
              <a:rPr lang="en-NZ" noProof="0" dirty="0"/>
              <a:t> Century was a difficult time for lightbulb manufacturers. The explosion of electricity use meant there was tremendous opportunity. But with that came innovation and industry challengers. The established manufacturers experienced wild swings in sales, and wanted stability.</a:t>
            </a:r>
          </a:p>
          <a:p>
            <a:endParaRPr lang="en-NZ" noProof="0" dirty="0"/>
          </a:p>
          <a:p>
            <a:r>
              <a:rPr lang="en-NZ" noProof="0" dirty="0"/>
              <a:t>The Phoebus cartel was a group of all the major bulb manufacturers, who covered the global market. It included names you’ll know like Osram, Philips and General Electric. </a:t>
            </a:r>
          </a:p>
          <a:p>
            <a:endParaRPr lang="en-NZ" noProof="0" dirty="0"/>
          </a:p>
          <a:p>
            <a:r>
              <a:rPr lang="en-NZ" dirty="0"/>
              <a:t>Of course, they didn’t call themselves a cartel. They all signed up to the “Convention for the Development and Progress of the International Incandescent Electric Lamp Industry.”</a:t>
            </a:r>
            <a:endParaRPr lang="en-NZ" noProof="0" dirty="0"/>
          </a:p>
          <a:p>
            <a:endParaRPr lang="en-NZ" noProof="0" dirty="0"/>
          </a:p>
          <a:p>
            <a:r>
              <a:rPr lang="en-NZ" noProof="0" dirty="0"/>
              <a:t>But like any good cartel, their goal was to control the market for their own gain. They split up the worldwide lightbulb market, assigning manufacturers and production quotas to each zone.</a:t>
            </a:r>
          </a:p>
          <a:p>
            <a:endParaRPr lang="en-NZ" noProof="0" dirty="0"/>
          </a:p>
          <a:p>
            <a:r>
              <a:rPr lang="en-NZ" noProof="0" dirty="0"/>
              <a:t>But that wasn’t enough for them</a:t>
            </a:r>
          </a:p>
          <a:p>
            <a:endParaRPr lang="en-NZ" noProof="0" dirty="0"/>
          </a:p>
        </p:txBody>
      </p:sp>
      <p:sp>
        <p:nvSpPr>
          <p:cNvPr id="4" name="Slide Number Placeholder 3"/>
          <p:cNvSpPr>
            <a:spLocks noGrp="1"/>
          </p:cNvSpPr>
          <p:nvPr>
            <p:ph type="sldNum" sz="quarter" idx="5"/>
          </p:nvPr>
        </p:nvSpPr>
        <p:spPr/>
        <p:txBody>
          <a:bodyPr/>
          <a:lstStyle/>
          <a:p>
            <a:fld id="{2B671821-83EC-944E-88F5-FC8906B35A87}" type="slidenum">
              <a:rPr lang="en-US" smtClean="0"/>
              <a:t>4</a:t>
            </a:fld>
            <a:endParaRPr lang="en-US"/>
          </a:p>
        </p:txBody>
      </p:sp>
    </p:spTree>
    <p:extLst>
      <p:ext uri="{BB962C8B-B14F-4D97-AF65-F5344CB8AC3E}">
        <p14:creationId xmlns:p14="http://schemas.microsoft.com/office/powerpoint/2010/main" val="142568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noProof="0" dirty="0"/>
              <a:t>Prior to the cartel forming, household lightbulbs typically lasted up to 2500 hours. Manufacturers were proud of their durability.</a:t>
            </a:r>
          </a:p>
          <a:p>
            <a:r>
              <a:rPr lang="en-NZ" noProof="0" dirty="0"/>
              <a:t>But the cartel wanted them to fail faster – it aimed for a life not more than 1000 hours.</a:t>
            </a:r>
          </a:p>
          <a:p>
            <a:endParaRPr lang="en-NZ" noProof="0" dirty="0"/>
          </a:p>
          <a:p>
            <a:r>
              <a:rPr lang="en-NZ" noProof="0" dirty="0"/>
              <a:t>That wasn’t easy, it wasn’t as simple as just making a shoddy product. So the cartel invested in research and development to engineer bulbs that failed consistently. </a:t>
            </a:r>
          </a:p>
          <a:p>
            <a:r>
              <a:rPr lang="en-NZ" noProof="0" dirty="0"/>
              <a:t>It even set up a “quality” testing centre to ensure bulbs coming from its hundreds of global factories achieved the target (previous slide). And it fined factories that fell short (or is that fell long?)</a:t>
            </a:r>
          </a:p>
          <a:p>
            <a:r>
              <a:rPr lang="en-NZ" noProof="0" dirty="0"/>
              <a:t>  </a:t>
            </a:r>
          </a:p>
          <a:p>
            <a:r>
              <a:rPr lang="en-NZ" noProof="0" dirty="0"/>
              <a:t>Cartel documents show that, by 1933, the average life of a bulb coming from one of its factories was 1205 hours, and none of them produced bulbs that burned for more than 1500 hours. The cartel proudly marketed its bulbs “guaranteed to last 1000 hours”.</a:t>
            </a:r>
          </a:p>
          <a:p>
            <a:endParaRPr lang="en-NZ" noProof="0" dirty="0"/>
          </a:p>
          <a:p>
            <a:r>
              <a:rPr lang="en-NZ" noProof="0" dirty="0"/>
              <a:t>The members were rewarded with more sales and more profit. While lightbulb consumers lost choice – the ability to choose a longer lasting bulb.</a:t>
            </a:r>
          </a:p>
          <a:p>
            <a:endParaRPr lang="en-NZ" dirty="0"/>
          </a:p>
          <a:p>
            <a:r>
              <a:rPr lang="en-NZ" dirty="0"/>
              <a:t>The Phoebus Cartel introduced the idea of planned obsolescence, by intentionally making a product physically fail sooner than it should.</a:t>
            </a:r>
          </a:p>
          <a:p>
            <a:endParaRPr lang="en-NZ" dirty="0"/>
          </a:p>
          <a:p>
            <a:r>
              <a:rPr lang="en-NZ" dirty="0"/>
              <a:t>Now, let’s jump forward a century.</a:t>
            </a:r>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5</a:t>
            </a:fld>
            <a:endParaRPr lang="en-US"/>
          </a:p>
        </p:txBody>
      </p:sp>
    </p:spTree>
    <p:extLst>
      <p:ext uri="{BB962C8B-B14F-4D97-AF65-F5344CB8AC3E}">
        <p14:creationId xmlns:p14="http://schemas.microsoft.com/office/powerpoint/2010/main" val="273262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I’m not going to claim that rechargeable lithium-ion batteries are a sinister form of planned obsolescence. But bear with me.</a:t>
            </a:r>
          </a:p>
          <a:p>
            <a:endParaRPr lang="en-NZ" dirty="0"/>
          </a:p>
          <a:p>
            <a:r>
              <a:rPr lang="en-NZ" dirty="0"/>
              <a:t>One of the benefits of the Phoebus lightbulbs was a brighter burn… consumers got brighter bulbs. They just happened to fail sooner than was necessary.</a:t>
            </a:r>
          </a:p>
          <a:p>
            <a:endParaRPr lang="en-NZ" dirty="0"/>
          </a:p>
          <a:p>
            <a:r>
              <a:rPr lang="en-NZ" dirty="0"/>
              <a:t>Lithium-ion battery-powered products are highly convenient and easy to use. There’s no ‘mobile’ in mobile phone without them.</a:t>
            </a:r>
          </a:p>
          <a:p>
            <a:endParaRPr lang="en-NZ" dirty="0"/>
          </a:p>
          <a:p>
            <a:r>
              <a:rPr lang="en-NZ" dirty="0"/>
              <a:t>But there’s a consequence. </a:t>
            </a:r>
          </a:p>
          <a:p>
            <a:r>
              <a:rPr lang="en-NZ" dirty="0"/>
              <a:t>As your iPhone “Battery Health” screen tells you… “Phone batteries, like all rechargeable batteries, are consumable components that become less effective as they age”.</a:t>
            </a:r>
          </a:p>
          <a:p>
            <a:r>
              <a:rPr lang="en-NZ" dirty="0"/>
              <a:t>Shall we “Learn more…”</a:t>
            </a:r>
          </a:p>
          <a:p>
            <a:endParaRPr lang="en-NZ" dirty="0"/>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6</a:t>
            </a:fld>
            <a:endParaRPr lang="en-US"/>
          </a:p>
        </p:txBody>
      </p:sp>
    </p:spTree>
    <p:extLst>
      <p:ext uri="{BB962C8B-B14F-4D97-AF65-F5344CB8AC3E}">
        <p14:creationId xmlns:p14="http://schemas.microsoft.com/office/powerpoint/2010/main" val="3807750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0852">
              <a:defRPr/>
            </a:pPr>
            <a:r>
              <a:rPr lang="en-NZ" noProof="0" dirty="0"/>
              <a:t>At Consumer New Zealand in 2020, we published on a worrying trend of failures reported to us by owners of cordless vacuum cleaners.</a:t>
            </a:r>
          </a:p>
          <a:p>
            <a:pPr defTabSz="960852">
              <a:defRPr/>
            </a:pPr>
            <a:r>
              <a:rPr lang="en-NZ" noProof="0" dirty="0"/>
              <a:t>These battery-powered stick models were becoming faulty sooner and more often than corded models.</a:t>
            </a:r>
          </a:p>
          <a:p>
            <a:pPr defTabSz="960852">
              <a:defRPr/>
            </a:pPr>
            <a:r>
              <a:rPr lang="en-NZ" noProof="0" dirty="0"/>
              <a:t>So we delved deeper.</a:t>
            </a:r>
          </a:p>
          <a:p>
            <a:pPr defTabSz="960852">
              <a:defRPr/>
            </a:pPr>
            <a:endParaRPr lang="en-NZ" noProof="0" dirty="0"/>
          </a:p>
          <a:p>
            <a:pPr defTabSz="960852">
              <a:defRPr/>
            </a:pPr>
            <a:r>
              <a:rPr lang="en-NZ" noProof="0" dirty="0"/>
              <a:t>The average time to a serious fault appearing in a stick vac was 2.2 years, compared to almost 5 years in a corded model.</a:t>
            </a:r>
          </a:p>
          <a:p>
            <a:pPr defTabSz="960852">
              <a:defRPr/>
            </a:pPr>
            <a:r>
              <a:rPr lang="en-NZ" noProof="0" dirty="0"/>
              <a:t>And the most common faults reported were significantly reduced run times, and a failure to charge.</a:t>
            </a:r>
          </a:p>
          <a:p>
            <a:pPr defTabSz="960852">
              <a:defRPr/>
            </a:pPr>
            <a:endParaRPr lang="en-NZ" noProof="0" dirty="0"/>
          </a:p>
          <a:p>
            <a:pPr defTabSz="960852">
              <a:defRPr/>
            </a:pPr>
            <a:r>
              <a:rPr lang="en-NZ" noProof="0" dirty="0"/>
              <a:t>This meant a lot of the reported faults were due to batteries wearing out. That became apparent to owners after a few years of use, and many owners deemed it to be a serious fault.</a:t>
            </a:r>
          </a:p>
          <a:p>
            <a:pPr defTabSz="960852">
              <a:defRPr/>
            </a:pPr>
            <a:endParaRPr lang="en-NZ" noProof="0" dirty="0"/>
          </a:p>
          <a:p>
            <a:pPr defTabSz="960852">
              <a:defRPr/>
            </a:pPr>
            <a:r>
              <a:rPr lang="en-NZ" noProof="0" dirty="0"/>
              <a:t>But this was surely no surprise to the manufacturers – it’s a well-known and documented result of the battery chemistry.</a:t>
            </a:r>
          </a:p>
          <a:p>
            <a:r>
              <a:rPr lang="en-NZ" dirty="0"/>
              <a:t>All lithium-ion batteries will wear out with use. </a:t>
            </a:r>
          </a:p>
          <a:p>
            <a:r>
              <a:rPr lang="en-NZ" dirty="0"/>
              <a:t>As Apple says… rechargeable batteries are consumable items.</a:t>
            </a:r>
          </a:p>
          <a:p>
            <a:endParaRPr lang="en-NZ" noProof="0" dirty="0"/>
          </a:p>
          <a:p>
            <a:endParaRPr lang="en-NZ" dirty="0"/>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7</a:t>
            </a:fld>
            <a:endParaRPr lang="en-US"/>
          </a:p>
        </p:txBody>
      </p:sp>
    </p:spTree>
    <p:extLst>
      <p:ext uri="{BB962C8B-B14F-4D97-AF65-F5344CB8AC3E}">
        <p14:creationId xmlns:p14="http://schemas.microsoft.com/office/powerpoint/2010/main" val="404143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fault here isn’t with the battery.</a:t>
            </a:r>
          </a:p>
          <a:p>
            <a:r>
              <a:rPr lang="en-NZ" dirty="0"/>
              <a:t>It’s when the manufacturer makes that battery difficult, expensive, or even practically impossible to replace.</a:t>
            </a:r>
          </a:p>
          <a:p>
            <a:r>
              <a:rPr lang="en-NZ" dirty="0"/>
              <a:t>Like Electrolux did by soldering the batteries inside this stick vac.</a:t>
            </a:r>
          </a:p>
          <a:p>
            <a:r>
              <a:rPr lang="en-NZ" dirty="0"/>
              <a:t>When the consumable batteries die, the entire product becomes junk.</a:t>
            </a:r>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8</a:t>
            </a:fld>
            <a:endParaRPr lang="en-US"/>
          </a:p>
        </p:txBody>
      </p:sp>
    </p:spTree>
    <p:extLst>
      <p:ext uri="{BB962C8B-B14F-4D97-AF65-F5344CB8AC3E}">
        <p14:creationId xmlns:p14="http://schemas.microsoft.com/office/powerpoint/2010/main" val="201599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It’s not just cordless vacuum cleaners. </a:t>
            </a:r>
          </a:p>
          <a:p>
            <a:r>
              <a:rPr lang="en-NZ" dirty="0"/>
              <a:t>Everywhere you find rechargeable batteries, you find examples of them being soldered or glued in.</a:t>
            </a:r>
          </a:p>
          <a:p>
            <a:r>
              <a:rPr lang="en-NZ" dirty="0"/>
              <a:t>It’s easy to justify. Product design and engineering is one big requirements trade-off…</a:t>
            </a:r>
          </a:p>
          <a:p>
            <a:r>
              <a:rPr lang="en-NZ" dirty="0"/>
              <a:t>The goal is to create a product with maximum appeal (and therefore sales), while minimising its cost.</a:t>
            </a:r>
          </a:p>
          <a:p>
            <a:r>
              <a:rPr lang="en-NZ" dirty="0"/>
              <a:t>During the process, repairability and durability usually lose out.</a:t>
            </a:r>
          </a:p>
          <a:p>
            <a:endParaRPr lang="en-NZ" dirty="0"/>
          </a:p>
        </p:txBody>
      </p:sp>
      <p:sp>
        <p:nvSpPr>
          <p:cNvPr id="4" name="Slide Number Placeholder 3"/>
          <p:cNvSpPr>
            <a:spLocks noGrp="1"/>
          </p:cNvSpPr>
          <p:nvPr>
            <p:ph type="sldNum" sz="quarter" idx="5"/>
          </p:nvPr>
        </p:nvSpPr>
        <p:spPr/>
        <p:txBody>
          <a:bodyPr/>
          <a:lstStyle/>
          <a:p>
            <a:fld id="{2B671821-83EC-944E-88F5-FC8906B35A87}" type="slidenum">
              <a:rPr lang="en-US" smtClean="0"/>
              <a:t>9</a:t>
            </a:fld>
            <a:endParaRPr lang="en-US"/>
          </a:p>
        </p:txBody>
      </p:sp>
    </p:spTree>
    <p:extLst>
      <p:ext uri="{BB962C8B-B14F-4D97-AF65-F5344CB8AC3E}">
        <p14:creationId xmlns:p14="http://schemas.microsoft.com/office/powerpoint/2010/main" val="145059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48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ultiple poin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8A9437-C753-574D-B154-C0A4D4F82C3B}"/>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2" name="Rectangle 1">
            <a:extLst>
              <a:ext uri="{FF2B5EF4-FFF2-40B4-BE49-F238E27FC236}">
                <a16:creationId xmlns:a16="http://schemas.microsoft.com/office/drawing/2014/main" id="{B8ECA812-B44C-5E48-8227-6377D9C57B75}"/>
              </a:ext>
            </a:extLst>
          </p:cNvPr>
          <p:cNvSpPr/>
          <p:nvPr userDrawn="1"/>
        </p:nvSpPr>
        <p:spPr>
          <a:xfrm>
            <a:off x="687816" y="2132856"/>
            <a:ext cx="3103928" cy="1728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1A48B1DB-52CE-F54A-976A-4F60ACBB247C}"/>
              </a:ext>
            </a:extLst>
          </p:cNvPr>
          <p:cNvSpPr>
            <a:spLocks noGrp="1"/>
          </p:cNvSpPr>
          <p:nvPr>
            <p:ph type="body" sz="quarter" idx="13" hasCustomPrompt="1"/>
          </p:nvPr>
        </p:nvSpPr>
        <p:spPr>
          <a:xfrm>
            <a:off x="911424" y="2286620"/>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16" name="Text Placeholder 4">
            <a:extLst>
              <a:ext uri="{FF2B5EF4-FFF2-40B4-BE49-F238E27FC236}">
                <a16:creationId xmlns:a16="http://schemas.microsoft.com/office/drawing/2014/main" id="{1E44696F-268B-5C41-9F37-F6A5650D0C9C}"/>
              </a:ext>
            </a:extLst>
          </p:cNvPr>
          <p:cNvSpPr>
            <a:spLocks noGrp="1"/>
          </p:cNvSpPr>
          <p:nvPr>
            <p:ph type="body" sz="quarter" idx="14" hasCustomPrompt="1"/>
          </p:nvPr>
        </p:nvSpPr>
        <p:spPr>
          <a:xfrm>
            <a:off x="911424" y="2722922"/>
            <a:ext cx="2592288" cy="922102"/>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17" name="Rectangle 16">
            <a:extLst>
              <a:ext uri="{FF2B5EF4-FFF2-40B4-BE49-F238E27FC236}">
                <a16:creationId xmlns:a16="http://schemas.microsoft.com/office/drawing/2014/main" id="{158462D3-C8CB-D141-8761-05DFB2F4076F}"/>
              </a:ext>
            </a:extLst>
          </p:cNvPr>
          <p:cNvSpPr/>
          <p:nvPr userDrawn="1"/>
        </p:nvSpPr>
        <p:spPr>
          <a:xfrm>
            <a:off x="4544036" y="2132856"/>
            <a:ext cx="3103928" cy="1728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4FDEC82F-C5CF-534F-B18C-8527BF3E7356}"/>
              </a:ext>
            </a:extLst>
          </p:cNvPr>
          <p:cNvSpPr>
            <a:spLocks noGrp="1"/>
          </p:cNvSpPr>
          <p:nvPr>
            <p:ph type="body" sz="quarter" idx="15" hasCustomPrompt="1"/>
          </p:nvPr>
        </p:nvSpPr>
        <p:spPr>
          <a:xfrm>
            <a:off x="4767644" y="2286620"/>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19" name="Text Placeholder 4">
            <a:extLst>
              <a:ext uri="{FF2B5EF4-FFF2-40B4-BE49-F238E27FC236}">
                <a16:creationId xmlns:a16="http://schemas.microsoft.com/office/drawing/2014/main" id="{3C602F4C-6976-6346-9C86-0E697576CD8F}"/>
              </a:ext>
            </a:extLst>
          </p:cNvPr>
          <p:cNvSpPr>
            <a:spLocks noGrp="1"/>
          </p:cNvSpPr>
          <p:nvPr>
            <p:ph type="body" sz="quarter" idx="16" hasCustomPrompt="1"/>
          </p:nvPr>
        </p:nvSpPr>
        <p:spPr>
          <a:xfrm>
            <a:off x="4767644" y="2722922"/>
            <a:ext cx="2592288" cy="922102"/>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20" name="Rectangle 19">
            <a:extLst>
              <a:ext uri="{FF2B5EF4-FFF2-40B4-BE49-F238E27FC236}">
                <a16:creationId xmlns:a16="http://schemas.microsoft.com/office/drawing/2014/main" id="{9A6E50E3-E583-6E4B-8713-27A91F91020B}"/>
              </a:ext>
            </a:extLst>
          </p:cNvPr>
          <p:cNvSpPr/>
          <p:nvPr userDrawn="1"/>
        </p:nvSpPr>
        <p:spPr>
          <a:xfrm>
            <a:off x="8400256" y="2131712"/>
            <a:ext cx="3103928" cy="1728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a:extLst>
              <a:ext uri="{FF2B5EF4-FFF2-40B4-BE49-F238E27FC236}">
                <a16:creationId xmlns:a16="http://schemas.microsoft.com/office/drawing/2014/main" id="{86E8DDB8-950A-544E-B655-438B2C6AE9AB}"/>
              </a:ext>
            </a:extLst>
          </p:cNvPr>
          <p:cNvSpPr>
            <a:spLocks noGrp="1"/>
          </p:cNvSpPr>
          <p:nvPr>
            <p:ph type="body" sz="quarter" idx="17" hasCustomPrompt="1"/>
          </p:nvPr>
        </p:nvSpPr>
        <p:spPr>
          <a:xfrm>
            <a:off x="8623864" y="2285476"/>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22" name="Text Placeholder 4">
            <a:extLst>
              <a:ext uri="{FF2B5EF4-FFF2-40B4-BE49-F238E27FC236}">
                <a16:creationId xmlns:a16="http://schemas.microsoft.com/office/drawing/2014/main" id="{A48C5623-D027-784F-A7C9-A0AD70EE756B}"/>
              </a:ext>
            </a:extLst>
          </p:cNvPr>
          <p:cNvSpPr>
            <a:spLocks noGrp="1"/>
          </p:cNvSpPr>
          <p:nvPr>
            <p:ph type="body" sz="quarter" idx="18" hasCustomPrompt="1"/>
          </p:nvPr>
        </p:nvSpPr>
        <p:spPr>
          <a:xfrm>
            <a:off x="8623864" y="2721778"/>
            <a:ext cx="2592288" cy="922102"/>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23" name="Rectangle 22">
            <a:extLst>
              <a:ext uri="{FF2B5EF4-FFF2-40B4-BE49-F238E27FC236}">
                <a16:creationId xmlns:a16="http://schemas.microsoft.com/office/drawing/2014/main" id="{5A630EF3-2AC2-594E-B193-372547C8092E}"/>
              </a:ext>
            </a:extLst>
          </p:cNvPr>
          <p:cNvSpPr/>
          <p:nvPr userDrawn="1"/>
        </p:nvSpPr>
        <p:spPr>
          <a:xfrm>
            <a:off x="687816" y="4365104"/>
            <a:ext cx="3103928" cy="1728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4">
            <a:extLst>
              <a:ext uri="{FF2B5EF4-FFF2-40B4-BE49-F238E27FC236}">
                <a16:creationId xmlns:a16="http://schemas.microsoft.com/office/drawing/2014/main" id="{D7D63105-4F9F-3246-899A-756C9DF09EB7}"/>
              </a:ext>
            </a:extLst>
          </p:cNvPr>
          <p:cNvSpPr>
            <a:spLocks noGrp="1"/>
          </p:cNvSpPr>
          <p:nvPr>
            <p:ph type="body" sz="quarter" idx="19" hasCustomPrompt="1"/>
          </p:nvPr>
        </p:nvSpPr>
        <p:spPr>
          <a:xfrm>
            <a:off x="911424" y="4518868"/>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25" name="Text Placeholder 4">
            <a:extLst>
              <a:ext uri="{FF2B5EF4-FFF2-40B4-BE49-F238E27FC236}">
                <a16:creationId xmlns:a16="http://schemas.microsoft.com/office/drawing/2014/main" id="{7BFCAE40-BD1F-E344-B09F-C7FAFFBB1E42}"/>
              </a:ext>
            </a:extLst>
          </p:cNvPr>
          <p:cNvSpPr>
            <a:spLocks noGrp="1"/>
          </p:cNvSpPr>
          <p:nvPr>
            <p:ph type="body" sz="quarter" idx="20" hasCustomPrompt="1"/>
          </p:nvPr>
        </p:nvSpPr>
        <p:spPr>
          <a:xfrm>
            <a:off x="911424" y="4955170"/>
            <a:ext cx="2592288" cy="922102"/>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26" name="Rectangle 25">
            <a:extLst>
              <a:ext uri="{FF2B5EF4-FFF2-40B4-BE49-F238E27FC236}">
                <a16:creationId xmlns:a16="http://schemas.microsoft.com/office/drawing/2014/main" id="{4A36E8C5-6046-F94B-B2B6-8EBE7DA2152A}"/>
              </a:ext>
            </a:extLst>
          </p:cNvPr>
          <p:cNvSpPr/>
          <p:nvPr userDrawn="1"/>
        </p:nvSpPr>
        <p:spPr>
          <a:xfrm>
            <a:off x="4544036" y="4365104"/>
            <a:ext cx="3103928" cy="1728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4">
            <a:extLst>
              <a:ext uri="{FF2B5EF4-FFF2-40B4-BE49-F238E27FC236}">
                <a16:creationId xmlns:a16="http://schemas.microsoft.com/office/drawing/2014/main" id="{F9CDA82D-33C3-1D4F-A51F-1C7343B77404}"/>
              </a:ext>
            </a:extLst>
          </p:cNvPr>
          <p:cNvSpPr>
            <a:spLocks noGrp="1"/>
          </p:cNvSpPr>
          <p:nvPr>
            <p:ph type="body" sz="quarter" idx="21" hasCustomPrompt="1"/>
          </p:nvPr>
        </p:nvSpPr>
        <p:spPr>
          <a:xfrm>
            <a:off x="4767644" y="4518868"/>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28" name="Text Placeholder 4">
            <a:extLst>
              <a:ext uri="{FF2B5EF4-FFF2-40B4-BE49-F238E27FC236}">
                <a16:creationId xmlns:a16="http://schemas.microsoft.com/office/drawing/2014/main" id="{319A0B3E-90FC-9347-AE4E-EDECB0A4890B}"/>
              </a:ext>
            </a:extLst>
          </p:cNvPr>
          <p:cNvSpPr>
            <a:spLocks noGrp="1"/>
          </p:cNvSpPr>
          <p:nvPr>
            <p:ph type="body" sz="quarter" idx="22" hasCustomPrompt="1"/>
          </p:nvPr>
        </p:nvSpPr>
        <p:spPr>
          <a:xfrm>
            <a:off x="4767644" y="4955170"/>
            <a:ext cx="2592288" cy="922102"/>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29" name="Rectangle 28">
            <a:extLst>
              <a:ext uri="{FF2B5EF4-FFF2-40B4-BE49-F238E27FC236}">
                <a16:creationId xmlns:a16="http://schemas.microsoft.com/office/drawing/2014/main" id="{BDD31D2C-8A34-7947-8FCF-FB34C4E8C5B2}"/>
              </a:ext>
            </a:extLst>
          </p:cNvPr>
          <p:cNvSpPr/>
          <p:nvPr userDrawn="1"/>
        </p:nvSpPr>
        <p:spPr>
          <a:xfrm>
            <a:off x="8400256" y="4363960"/>
            <a:ext cx="3103928" cy="17281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DC35FFB2-20EF-5746-B25E-7468534D76EC}"/>
              </a:ext>
            </a:extLst>
          </p:cNvPr>
          <p:cNvSpPr>
            <a:spLocks noGrp="1"/>
          </p:cNvSpPr>
          <p:nvPr>
            <p:ph type="body" sz="quarter" idx="23" hasCustomPrompt="1"/>
          </p:nvPr>
        </p:nvSpPr>
        <p:spPr>
          <a:xfrm>
            <a:off x="8623864" y="4517724"/>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31" name="Text Placeholder 4">
            <a:extLst>
              <a:ext uri="{FF2B5EF4-FFF2-40B4-BE49-F238E27FC236}">
                <a16:creationId xmlns:a16="http://schemas.microsoft.com/office/drawing/2014/main" id="{31B3A2A5-CA90-7C48-8D4F-4E6C65DC4E31}"/>
              </a:ext>
            </a:extLst>
          </p:cNvPr>
          <p:cNvSpPr>
            <a:spLocks noGrp="1"/>
          </p:cNvSpPr>
          <p:nvPr>
            <p:ph type="body" sz="quarter" idx="24" hasCustomPrompt="1"/>
          </p:nvPr>
        </p:nvSpPr>
        <p:spPr>
          <a:xfrm>
            <a:off x="8623864" y="4954026"/>
            <a:ext cx="2592288" cy="922102"/>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cxnSp>
        <p:nvCxnSpPr>
          <p:cNvPr id="32" name="Straight Connector 31">
            <a:extLst>
              <a:ext uri="{FF2B5EF4-FFF2-40B4-BE49-F238E27FC236}">
                <a16:creationId xmlns:a16="http://schemas.microsoft.com/office/drawing/2014/main" id="{2FE1DF2D-0B9E-E44D-A89F-C3AE9CEE59FA}"/>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675C3FF-8EDB-E140-B61C-6612020148C3}"/>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672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ultiple boxe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BCCFAE1-C060-E74C-9A23-22130A0DAE47}"/>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5" name="Rectangle 4">
            <a:extLst>
              <a:ext uri="{FF2B5EF4-FFF2-40B4-BE49-F238E27FC236}">
                <a16:creationId xmlns:a16="http://schemas.microsoft.com/office/drawing/2014/main" id="{9D433749-824A-CB4D-8B78-E95338119F5F}"/>
              </a:ext>
            </a:extLst>
          </p:cNvPr>
          <p:cNvSpPr/>
          <p:nvPr userDrawn="1"/>
        </p:nvSpPr>
        <p:spPr>
          <a:xfrm>
            <a:off x="687816" y="2132856"/>
            <a:ext cx="3103928" cy="4176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BF9749B0-8AC8-BC4E-907D-5A4CAA7F7D01}"/>
              </a:ext>
            </a:extLst>
          </p:cNvPr>
          <p:cNvSpPr>
            <a:spLocks noGrp="1"/>
          </p:cNvSpPr>
          <p:nvPr>
            <p:ph type="body" sz="quarter" idx="13" hasCustomPrompt="1"/>
          </p:nvPr>
        </p:nvSpPr>
        <p:spPr>
          <a:xfrm>
            <a:off x="911424" y="2286620"/>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8" name="Text Placeholder 4">
            <a:extLst>
              <a:ext uri="{FF2B5EF4-FFF2-40B4-BE49-F238E27FC236}">
                <a16:creationId xmlns:a16="http://schemas.microsoft.com/office/drawing/2014/main" id="{E9F41E6E-8C3E-AD47-85DA-60F5E5DFD5DC}"/>
              </a:ext>
            </a:extLst>
          </p:cNvPr>
          <p:cNvSpPr>
            <a:spLocks noGrp="1"/>
          </p:cNvSpPr>
          <p:nvPr>
            <p:ph type="body" sz="quarter" idx="14" hasCustomPrompt="1"/>
          </p:nvPr>
        </p:nvSpPr>
        <p:spPr>
          <a:xfrm>
            <a:off x="911424" y="2722922"/>
            <a:ext cx="2592288" cy="3298366"/>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9" name="Rectangle 8">
            <a:extLst>
              <a:ext uri="{FF2B5EF4-FFF2-40B4-BE49-F238E27FC236}">
                <a16:creationId xmlns:a16="http://schemas.microsoft.com/office/drawing/2014/main" id="{FF9DC1A3-F950-114B-B516-DC7E653245E1}"/>
              </a:ext>
            </a:extLst>
          </p:cNvPr>
          <p:cNvSpPr/>
          <p:nvPr userDrawn="1"/>
        </p:nvSpPr>
        <p:spPr>
          <a:xfrm>
            <a:off x="4544036" y="2132856"/>
            <a:ext cx="3103928" cy="4176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393D66BE-3624-5740-9167-F6C80464FBE5}"/>
              </a:ext>
            </a:extLst>
          </p:cNvPr>
          <p:cNvSpPr>
            <a:spLocks noGrp="1"/>
          </p:cNvSpPr>
          <p:nvPr>
            <p:ph type="body" sz="quarter" idx="15" hasCustomPrompt="1"/>
          </p:nvPr>
        </p:nvSpPr>
        <p:spPr>
          <a:xfrm>
            <a:off x="4767644" y="2286620"/>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11" name="Text Placeholder 4">
            <a:extLst>
              <a:ext uri="{FF2B5EF4-FFF2-40B4-BE49-F238E27FC236}">
                <a16:creationId xmlns:a16="http://schemas.microsoft.com/office/drawing/2014/main" id="{F65A8CED-70D3-8740-BA55-4EA926B72E73}"/>
              </a:ext>
            </a:extLst>
          </p:cNvPr>
          <p:cNvSpPr>
            <a:spLocks noGrp="1"/>
          </p:cNvSpPr>
          <p:nvPr>
            <p:ph type="body" sz="quarter" idx="16" hasCustomPrompt="1"/>
          </p:nvPr>
        </p:nvSpPr>
        <p:spPr>
          <a:xfrm>
            <a:off x="4767644" y="2722922"/>
            <a:ext cx="2592288" cy="3298366"/>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sp>
        <p:nvSpPr>
          <p:cNvPr id="12" name="Rectangle 11">
            <a:extLst>
              <a:ext uri="{FF2B5EF4-FFF2-40B4-BE49-F238E27FC236}">
                <a16:creationId xmlns:a16="http://schemas.microsoft.com/office/drawing/2014/main" id="{7ED1213D-C7E7-DE45-BF2E-59029CB9E640}"/>
              </a:ext>
            </a:extLst>
          </p:cNvPr>
          <p:cNvSpPr/>
          <p:nvPr userDrawn="1"/>
        </p:nvSpPr>
        <p:spPr>
          <a:xfrm>
            <a:off x="8400256" y="2131712"/>
            <a:ext cx="3103928" cy="41764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B5454E8F-32EB-A244-BA96-A8C4DBCCE464}"/>
              </a:ext>
            </a:extLst>
          </p:cNvPr>
          <p:cNvSpPr>
            <a:spLocks noGrp="1"/>
          </p:cNvSpPr>
          <p:nvPr>
            <p:ph type="body" sz="quarter" idx="17" hasCustomPrompt="1"/>
          </p:nvPr>
        </p:nvSpPr>
        <p:spPr>
          <a:xfrm>
            <a:off x="8623864" y="2285476"/>
            <a:ext cx="2362183" cy="278904"/>
          </a:xfrm>
          <a:prstGeom prst="rect">
            <a:avLst/>
          </a:prstGeom>
        </p:spPr>
        <p:txBody>
          <a:bodyPr/>
          <a:lstStyle>
            <a:lvl1pPr marL="0" indent="0">
              <a:lnSpc>
                <a:spcPct val="100000"/>
              </a:lnSpc>
              <a:buFont typeface="Arial" panose="020B0604020202020204" pitchFamily="34" charset="0"/>
              <a:buNone/>
              <a:defRPr sz="1300" b="1" i="0">
                <a:latin typeface="Poppins SemiBold" pitchFamily="2" charset="77"/>
                <a:cs typeface="Poppins SemiBold" pitchFamily="2" charset="77"/>
              </a:defRPr>
            </a:lvl1pPr>
          </a:lstStyle>
          <a:p>
            <a:pPr lvl="0"/>
            <a:r>
              <a:rPr lang="en-US"/>
              <a:t>Title</a:t>
            </a:r>
          </a:p>
        </p:txBody>
      </p:sp>
      <p:sp>
        <p:nvSpPr>
          <p:cNvPr id="14" name="Text Placeholder 4">
            <a:extLst>
              <a:ext uri="{FF2B5EF4-FFF2-40B4-BE49-F238E27FC236}">
                <a16:creationId xmlns:a16="http://schemas.microsoft.com/office/drawing/2014/main" id="{D5A44530-7FDC-454D-BA19-6F3CD37513A8}"/>
              </a:ext>
            </a:extLst>
          </p:cNvPr>
          <p:cNvSpPr>
            <a:spLocks noGrp="1"/>
          </p:cNvSpPr>
          <p:nvPr>
            <p:ph type="body" sz="quarter" idx="18" hasCustomPrompt="1"/>
          </p:nvPr>
        </p:nvSpPr>
        <p:spPr>
          <a:xfrm>
            <a:off x="8623864" y="2721778"/>
            <a:ext cx="2592288" cy="3299510"/>
          </a:xfrm>
          <a:prstGeom prst="rect">
            <a:avLst/>
          </a:prstGeom>
        </p:spPr>
        <p:txBody>
          <a:bodyPr/>
          <a:lstStyle>
            <a:lvl1pPr marL="0" indent="0">
              <a:lnSpc>
                <a:spcPct val="100000"/>
              </a:lnSpc>
              <a:buFont typeface="Arial" panose="020B0604020202020204" pitchFamily="34" charset="0"/>
              <a:buNone/>
              <a:defRPr sz="1200" b="0" i="0">
                <a:latin typeface="Poppins" pitchFamily="2" charset="77"/>
                <a:cs typeface="Poppins" pitchFamily="2" charset="77"/>
              </a:defRPr>
            </a:lvl1pPr>
          </a:lstStyle>
          <a:p>
            <a:pPr lvl="0"/>
            <a:r>
              <a:rPr lang="en-US"/>
              <a:t>Body copy text</a:t>
            </a:r>
          </a:p>
        </p:txBody>
      </p:sp>
      <p:cxnSp>
        <p:nvCxnSpPr>
          <p:cNvPr id="16" name="Straight Connector 15">
            <a:extLst>
              <a:ext uri="{FF2B5EF4-FFF2-40B4-BE49-F238E27FC236}">
                <a16:creationId xmlns:a16="http://schemas.microsoft.com/office/drawing/2014/main" id="{2CDF54B8-FF8B-0B42-ADA2-F5634CD26B44}"/>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317F10-F6F3-E342-8419-7BEAD2B2F47E}"/>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94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BCCFAE1-C060-E74C-9A23-22130A0DAE47}"/>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graphicFrame>
        <p:nvGraphicFramePr>
          <p:cNvPr id="15" name="Table 6">
            <a:extLst>
              <a:ext uri="{FF2B5EF4-FFF2-40B4-BE49-F238E27FC236}">
                <a16:creationId xmlns:a16="http://schemas.microsoft.com/office/drawing/2014/main" id="{4C237233-28D1-2E44-8122-608222C46DFB}"/>
              </a:ext>
            </a:extLst>
          </p:cNvPr>
          <p:cNvGraphicFramePr>
            <a:graphicFrameLocks noGrp="1"/>
          </p:cNvGraphicFramePr>
          <p:nvPr userDrawn="1">
            <p:extLst>
              <p:ext uri="{D42A27DB-BD31-4B8C-83A1-F6EECF244321}">
                <p14:modId xmlns:p14="http://schemas.microsoft.com/office/powerpoint/2010/main" val="1512988289"/>
              </p:ext>
            </p:extLst>
          </p:nvPr>
        </p:nvGraphicFramePr>
        <p:xfrm>
          <a:off x="695400" y="2277492"/>
          <a:ext cx="10598700" cy="2808312"/>
        </p:xfrm>
        <a:graphic>
          <a:graphicData uri="http://schemas.openxmlformats.org/drawingml/2006/table">
            <a:tbl>
              <a:tblPr firstRow="1" bandRow="1">
                <a:tableStyleId>{5C22544A-7EE6-4342-B048-85BDC9FD1C3A}</a:tableStyleId>
              </a:tblPr>
              <a:tblGrid>
                <a:gridCol w="1514100">
                  <a:extLst>
                    <a:ext uri="{9D8B030D-6E8A-4147-A177-3AD203B41FA5}">
                      <a16:colId xmlns:a16="http://schemas.microsoft.com/office/drawing/2014/main" val="1696414796"/>
                    </a:ext>
                  </a:extLst>
                </a:gridCol>
                <a:gridCol w="1514100">
                  <a:extLst>
                    <a:ext uri="{9D8B030D-6E8A-4147-A177-3AD203B41FA5}">
                      <a16:colId xmlns:a16="http://schemas.microsoft.com/office/drawing/2014/main" val="1004605988"/>
                    </a:ext>
                  </a:extLst>
                </a:gridCol>
                <a:gridCol w="1514100">
                  <a:extLst>
                    <a:ext uri="{9D8B030D-6E8A-4147-A177-3AD203B41FA5}">
                      <a16:colId xmlns:a16="http://schemas.microsoft.com/office/drawing/2014/main" val="3508316408"/>
                    </a:ext>
                  </a:extLst>
                </a:gridCol>
                <a:gridCol w="1514100">
                  <a:extLst>
                    <a:ext uri="{9D8B030D-6E8A-4147-A177-3AD203B41FA5}">
                      <a16:colId xmlns:a16="http://schemas.microsoft.com/office/drawing/2014/main" val="3239855284"/>
                    </a:ext>
                  </a:extLst>
                </a:gridCol>
                <a:gridCol w="1514100">
                  <a:extLst>
                    <a:ext uri="{9D8B030D-6E8A-4147-A177-3AD203B41FA5}">
                      <a16:colId xmlns:a16="http://schemas.microsoft.com/office/drawing/2014/main" val="3791722758"/>
                    </a:ext>
                  </a:extLst>
                </a:gridCol>
                <a:gridCol w="1514100">
                  <a:extLst>
                    <a:ext uri="{9D8B030D-6E8A-4147-A177-3AD203B41FA5}">
                      <a16:colId xmlns:a16="http://schemas.microsoft.com/office/drawing/2014/main" val="228269204"/>
                    </a:ext>
                  </a:extLst>
                </a:gridCol>
                <a:gridCol w="1514100">
                  <a:extLst>
                    <a:ext uri="{9D8B030D-6E8A-4147-A177-3AD203B41FA5}">
                      <a16:colId xmlns:a16="http://schemas.microsoft.com/office/drawing/2014/main" val="278059687"/>
                    </a:ext>
                  </a:extLst>
                </a:gridCol>
              </a:tblGrid>
              <a:tr h="432048">
                <a:tc>
                  <a:txBody>
                    <a:bodyPr/>
                    <a:lstStyle/>
                    <a:p>
                      <a:r>
                        <a:rPr lang="en-US" sz="1600" b="1" i="0">
                          <a:latin typeface="Poppins SemiBold" pitchFamily="2" charset="77"/>
                          <a:cs typeface="Poppins SemiBold" pitchFamily="2" charset="77"/>
                        </a:rPr>
                        <a:t>Title</a:t>
                      </a:r>
                    </a:p>
                  </a:txBody>
                  <a:tcPr>
                    <a:solidFill>
                      <a:srgbClr val="DB322A"/>
                    </a:solidFill>
                  </a:tcPr>
                </a:tc>
                <a:tc>
                  <a:txBody>
                    <a:bodyPr/>
                    <a:lstStyle/>
                    <a:p>
                      <a:endParaRPr lang="en-US" b="1" i="0">
                        <a:latin typeface="Poppins SemiBold" pitchFamily="2" charset="77"/>
                        <a:cs typeface="Poppins SemiBold" pitchFamily="2" charset="77"/>
                      </a:endParaRPr>
                    </a:p>
                  </a:txBody>
                  <a:tcPr>
                    <a:solidFill>
                      <a:srgbClr val="DB322A"/>
                    </a:solidFill>
                  </a:tcPr>
                </a:tc>
                <a:tc>
                  <a:txBody>
                    <a:bodyPr/>
                    <a:lstStyle/>
                    <a:p>
                      <a:endParaRPr lang="en-US" b="1" i="0">
                        <a:latin typeface="Poppins SemiBold" pitchFamily="2" charset="77"/>
                        <a:cs typeface="Poppins SemiBold" pitchFamily="2" charset="77"/>
                      </a:endParaRPr>
                    </a:p>
                  </a:txBody>
                  <a:tcPr>
                    <a:solidFill>
                      <a:srgbClr val="DB322A"/>
                    </a:solidFill>
                  </a:tcPr>
                </a:tc>
                <a:tc>
                  <a:txBody>
                    <a:bodyPr/>
                    <a:lstStyle/>
                    <a:p>
                      <a:endParaRPr lang="en-US" b="1" i="0">
                        <a:latin typeface="Poppins SemiBold" pitchFamily="2" charset="77"/>
                        <a:cs typeface="Poppins SemiBold" pitchFamily="2" charset="77"/>
                      </a:endParaRPr>
                    </a:p>
                  </a:txBody>
                  <a:tcPr>
                    <a:solidFill>
                      <a:srgbClr val="DB322A"/>
                    </a:solidFill>
                  </a:tcPr>
                </a:tc>
                <a:tc>
                  <a:txBody>
                    <a:bodyPr/>
                    <a:lstStyle/>
                    <a:p>
                      <a:endParaRPr lang="en-US" b="1" i="0">
                        <a:latin typeface="Poppins SemiBold" pitchFamily="2" charset="77"/>
                        <a:cs typeface="Poppins SemiBold" pitchFamily="2" charset="77"/>
                      </a:endParaRPr>
                    </a:p>
                  </a:txBody>
                  <a:tcPr>
                    <a:solidFill>
                      <a:srgbClr val="DB322A"/>
                    </a:solidFill>
                  </a:tcPr>
                </a:tc>
                <a:tc>
                  <a:txBody>
                    <a:bodyPr/>
                    <a:lstStyle/>
                    <a:p>
                      <a:endParaRPr lang="en-US" b="1" i="0">
                        <a:latin typeface="Poppins SemiBold" pitchFamily="2" charset="77"/>
                        <a:cs typeface="Poppins SemiBold" pitchFamily="2" charset="77"/>
                      </a:endParaRPr>
                    </a:p>
                  </a:txBody>
                  <a:tcPr>
                    <a:solidFill>
                      <a:srgbClr val="DB322A"/>
                    </a:solidFill>
                  </a:tcPr>
                </a:tc>
                <a:tc>
                  <a:txBody>
                    <a:bodyPr/>
                    <a:lstStyle/>
                    <a:p>
                      <a:endParaRPr lang="en-US" b="1" i="0">
                        <a:latin typeface="Poppins SemiBold" pitchFamily="2" charset="77"/>
                        <a:cs typeface="Poppins SemiBold" pitchFamily="2" charset="77"/>
                      </a:endParaRPr>
                    </a:p>
                  </a:txBody>
                  <a:tcPr>
                    <a:solidFill>
                      <a:srgbClr val="DB322A"/>
                    </a:solidFill>
                  </a:tcPr>
                </a:tc>
                <a:extLst>
                  <a:ext uri="{0D108BD9-81ED-4DB2-BD59-A6C34878D82A}">
                    <a16:rowId xmlns:a16="http://schemas.microsoft.com/office/drawing/2014/main" val="1189491487"/>
                  </a:ext>
                </a:extLst>
              </a:tr>
              <a:tr h="576064">
                <a:tc>
                  <a:txBody>
                    <a:bodyPr/>
                    <a:lstStyle/>
                    <a:p>
                      <a:r>
                        <a:rPr lang="en-US" sz="1200">
                          <a:latin typeface="Poppins" pitchFamily="2" charset="77"/>
                          <a:cs typeface="Poppins" pitchFamily="2" charset="77"/>
                        </a:rPr>
                        <a:t>Body copy</a:t>
                      </a: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extLst>
                  <a:ext uri="{0D108BD9-81ED-4DB2-BD59-A6C34878D82A}">
                    <a16:rowId xmlns:a16="http://schemas.microsoft.com/office/drawing/2014/main" val="3940141942"/>
                  </a:ext>
                </a:extLst>
              </a:tr>
              <a:tr h="648072">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extLst>
                  <a:ext uri="{0D108BD9-81ED-4DB2-BD59-A6C34878D82A}">
                    <a16:rowId xmlns:a16="http://schemas.microsoft.com/office/drawing/2014/main" val="2364084179"/>
                  </a:ext>
                </a:extLst>
              </a:tr>
              <a:tr h="576064">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tc>
                  <a:txBody>
                    <a:bodyPr/>
                    <a:lstStyle/>
                    <a:p>
                      <a:endParaRPr lang="en-US">
                        <a:latin typeface="Poppins" pitchFamily="2" charset="77"/>
                        <a:cs typeface="Poppins" pitchFamily="2" charset="77"/>
                      </a:endParaRPr>
                    </a:p>
                  </a:txBody>
                  <a:tcPr>
                    <a:solidFill>
                      <a:schemeClr val="bg1">
                        <a:lumMod val="95000"/>
                      </a:schemeClr>
                    </a:solidFill>
                  </a:tcPr>
                </a:tc>
                <a:extLst>
                  <a:ext uri="{0D108BD9-81ED-4DB2-BD59-A6C34878D82A}">
                    <a16:rowId xmlns:a16="http://schemas.microsoft.com/office/drawing/2014/main" val="2837604297"/>
                  </a:ext>
                </a:extLst>
              </a:tr>
              <a:tr h="576064">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tc>
                  <a:txBody>
                    <a:bodyPr/>
                    <a:lstStyle/>
                    <a:p>
                      <a:endParaRPr lang="en-US">
                        <a:latin typeface="Poppins" pitchFamily="2" charset="77"/>
                        <a:cs typeface="Poppins" pitchFamily="2" charset="77"/>
                      </a:endParaRPr>
                    </a:p>
                  </a:txBody>
                  <a:tcPr>
                    <a:solidFill>
                      <a:schemeClr val="bg1">
                        <a:lumMod val="85000"/>
                      </a:schemeClr>
                    </a:solidFill>
                  </a:tcPr>
                </a:tc>
                <a:extLst>
                  <a:ext uri="{0D108BD9-81ED-4DB2-BD59-A6C34878D82A}">
                    <a16:rowId xmlns:a16="http://schemas.microsoft.com/office/drawing/2014/main" val="1516064071"/>
                  </a:ext>
                </a:extLst>
              </a:tr>
            </a:tbl>
          </a:graphicData>
        </a:graphic>
      </p:graphicFrame>
      <p:cxnSp>
        <p:nvCxnSpPr>
          <p:cNvPr id="16" name="Straight Connector 15">
            <a:extLst>
              <a:ext uri="{FF2B5EF4-FFF2-40B4-BE49-F238E27FC236}">
                <a16:creationId xmlns:a16="http://schemas.microsoft.com/office/drawing/2014/main" id="{7F4C031F-E534-444D-9D8F-D5048930AF40}"/>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0E82A7-3972-5846-A9AB-40DE93EB4DE3}"/>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398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rge picture">
    <p:spTree>
      <p:nvGrpSpPr>
        <p:cNvPr id="1" name=""/>
        <p:cNvGrpSpPr/>
        <p:nvPr/>
      </p:nvGrpSpPr>
      <p:grpSpPr>
        <a:xfrm>
          <a:off x="0" y="0"/>
          <a:ext cx="0" cy="0"/>
          <a:chOff x="0" y="0"/>
          <a:chExt cx="0" cy="0"/>
        </a:xfrm>
      </p:grpSpPr>
      <p:pic>
        <p:nvPicPr>
          <p:cNvPr id="18" name="Picture 17" descr="A picture containing outdoor, sky&#10;&#10;Description automatically generated">
            <a:extLst>
              <a:ext uri="{FF2B5EF4-FFF2-40B4-BE49-F238E27FC236}">
                <a16:creationId xmlns:a16="http://schemas.microsoft.com/office/drawing/2014/main" id="{051CBD26-119F-3047-BC8A-8BB1B1110C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15098" y="0"/>
            <a:ext cx="5281798" cy="6876914"/>
          </a:xfrm>
          <a:prstGeom prst="rect">
            <a:avLst/>
          </a:prstGeom>
        </p:spPr>
      </p:pic>
      <p:sp>
        <p:nvSpPr>
          <p:cNvPr id="3" name="Text Placeholder 4">
            <a:extLst>
              <a:ext uri="{FF2B5EF4-FFF2-40B4-BE49-F238E27FC236}">
                <a16:creationId xmlns:a16="http://schemas.microsoft.com/office/drawing/2014/main" id="{2942BEE0-FD8D-5A47-88CE-826A493A7F95}"/>
              </a:ext>
            </a:extLst>
          </p:cNvPr>
          <p:cNvSpPr>
            <a:spLocks noGrp="1"/>
          </p:cNvSpPr>
          <p:nvPr>
            <p:ph type="body" sz="quarter" idx="10" hasCustomPrompt="1"/>
          </p:nvPr>
        </p:nvSpPr>
        <p:spPr>
          <a:xfrm>
            <a:off x="695400" y="980728"/>
            <a:ext cx="5544616"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21" name="Picture Placeholder 20">
            <a:extLst>
              <a:ext uri="{FF2B5EF4-FFF2-40B4-BE49-F238E27FC236}">
                <a16:creationId xmlns:a16="http://schemas.microsoft.com/office/drawing/2014/main" id="{8534E4B9-538D-D943-B7A9-FB6A5F0BCAC2}"/>
              </a:ext>
            </a:extLst>
          </p:cNvPr>
          <p:cNvSpPr>
            <a:spLocks noGrp="1"/>
          </p:cNvSpPr>
          <p:nvPr>
            <p:ph type="pic" sz="quarter" idx="13"/>
          </p:nvPr>
        </p:nvSpPr>
        <p:spPr>
          <a:xfrm>
            <a:off x="6930338" y="40"/>
            <a:ext cx="5281798" cy="6876874"/>
          </a:xfrm>
          <a:prstGeom prst="rect">
            <a:avLst/>
          </a:prstGeom>
        </p:spPr>
        <p:txBody>
          <a:bodyPr/>
          <a:lstStyle>
            <a:lvl1pPr>
              <a:defRPr sz="1800">
                <a:latin typeface="Poppins" pitchFamily="2" charset="77"/>
                <a:cs typeface="Poppins" pitchFamily="2" charset="77"/>
              </a:defRPr>
            </a:lvl1pPr>
          </a:lstStyle>
          <a:p>
            <a:r>
              <a:rPr lang="en-GB"/>
              <a:t>Click icon to add picture</a:t>
            </a:r>
            <a:endParaRPr lang="en-US"/>
          </a:p>
        </p:txBody>
      </p:sp>
      <p:pic>
        <p:nvPicPr>
          <p:cNvPr id="16" name="Picture 15">
            <a:extLst>
              <a:ext uri="{FF2B5EF4-FFF2-40B4-BE49-F238E27FC236}">
                <a16:creationId xmlns:a16="http://schemas.microsoft.com/office/drawing/2014/main" id="{5922C406-E3BA-0246-AD0F-9F2511A3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0416" y="434385"/>
            <a:ext cx="1685950" cy="193470"/>
          </a:xfrm>
          <a:prstGeom prst="rect">
            <a:avLst/>
          </a:prstGeom>
        </p:spPr>
      </p:pic>
      <p:sp>
        <p:nvSpPr>
          <p:cNvPr id="19" name="Text Placeholder 4">
            <a:extLst>
              <a:ext uri="{FF2B5EF4-FFF2-40B4-BE49-F238E27FC236}">
                <a16:creationId xmlns:a16="http://schemas.microsoft.com/office/drawing/2014/main" id="{1AB47B9A-6858-0D48-956F-9F5B082D1667}"/>
              </a:ext>
            </a:extLst>
          </p:cNvPr>
          <p:cNvSpPr>
            <a:spLocks noGrp="1"/>
          </p:cNvSpPr>
          <p:nvPr>
            <p:ph type="body" sz="quarter" idx="12" hasCustomPrompt="1"/>
          </p:nvPr>
        </p:nvSpPr>
        <p:spPr>
          <a:xfrm>
            <a:off x="695325" y="2276474"/>
            <a:ext cx="5544691"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spTree>
    <p:extLst>
      <p:ext uri="{BB962C8B-B14F-4D97-AF65-F5344CB8AC3E}">
        <p14:creationId xmlns:p14="http://schemas.microsoft.com/office/powerpoint/2010/main" val="26659165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picture 2.0">
    <p:spTree>
      <p:nvGrpSpPr>
        <p:cNvPr id="1" name=""/>
        <p:cNvGrpSpPr/>
        <p:nvPr/>
      </p:nvGrpSpPr>
      <p:grpSpPr>
        <a:xfrm>
          <a:off x="0" y="0"/>
          <a:ext cx="0" cy="0"/>
          <a:chOff x="0" y="0"/>
          <a:chExt cx="0" cy="0"/>
        </a:xfrm>
      </p:grpSpPr>
      <p:pic>
        <p:nvPicPr>
          <p:cNvPr id="7" name="Picture 6" descr="A picture containing sky, outdoor, building, street&#10;&#10;Description automatically generated">
            <a:extLst>
              <a:ext uri="{FF2B5EF4-FFF2-40B4-BE49-F238E27FC236}">
                <a16:creationId xmlns:a16="http://schemas.microsoft.com/office/drawing/2014/main" id="{3A5268FC-7398-CB49-BB6E-CF4AF53CD2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80" y="0"/>
            <a:ext cx="5375920" cy="6858000"/>
          </a:xfrm>
          <a:prstGeom prst="rect">
            <a:avLst/>
          </a:prstGeom>
        </p:spPr>
      </p:pic>
      <p:sp>
        <p:nvSpPr>
          <p:cNvPr id="11" name="Picture Placeholder 20">
            <a:extLst>
              <a:ext uri="{FF2B5EF4-FFF2-40B4-BE49-F238E27FC236}">
                <a16:creationId xmlns:a16="http://schemas.microsoft.com/office/drawing/2014/main" id="{53463F72-90D6-9147-B02C-5F3A96D9ACD4}"/>
              </a:ext>
            </a:extLst>
          </p:cNvPr>
          <p:cNvSpPr>
            <a:spLocks noGrp="1"/>
          </p:cNvSpPr>
          <p:nvPr>
            <p:ph type="pic" sz="quarter" idx="13"/>
          </p:nvPr>
        </p:nvSpPr>
        <p:spPr>
          <a:xfrm>
            <a:off x="-23168" y="0"/>
            <a:ext cx="5374408" cy="6876874"/>
          </a:xfrm>
          <a:prstGeom prst="rect">
            <a:avLst/>
          </a:prstGeom>
        </p:spPr>
        <p:txBody>
          <a:bodyPr/>
          <a:lstStyle>
            <a:lvl1pPr>
              <a:defRPr sz="1800">
                <a:latin typeface="Poppins" pitchFamily="2" charset="77"/>
                <a:cs typeface="Poppins" pitchFamily="2" charset="77"/>
              </a:defRPr>
            </a:lvl1pPr>
          </a:lstStyle>
          <a:p>
            <a:r>
              <a:rPr lang="en-GB"/>
              <a:t>Click icon to add picture</a:t>
            </a:r>
            <a:endParaRPr lang="en-US"/>
          </a:p>
        </p:txBody>
      </p:sp>
      <p:sp>
        <p:nvSpPr>
          <p:cNvPr id="3" name="Text Placeholder 4">
            <a:extLst>
              <a:ext uri="{FF2B5EF4-FFF2-40B4-BE49-F238E27FC236}">
                <a16:creationId xmlns:a16="http://schemas.microsoft.com/office/drawing/2014/main" id="{2942BEE0-FD8D-5A47-88CE-826A493A7F95}"/>
              </a:ext>
            </a:extLst>
          </p:cNvPr>
          <p:cNvSpPr>
            <a:spLocks noGrp="1"/>
          </p:cNvSpPr>
          <p:nvPr>
            <p:ph type="body" sz="quarter" idx="10" hasCustomPrompt="1"/>
          </p:nvPr>
        </p:nvSpPr>
        <p:spPr>
          <a:xfrm>
            <a:off x="695400" y="980728"/>
            <a:ext cx="3816424" cy="4176464"/>
          </a:xfrm>
          <a:prstGeom prst="rect">
            <a:avLst/>
          </a:prstGeom>
        </p:spPr>
        <p:txBody>
          <a:bodyPr/>
          <a:lstStyle>
            <a:lvl1pPr marL="0" indent="0">
              <a:lnSpc>
                <a:spcPct val="100000"/>
              </a:lnSpc>
              <a:buNone/>
              <a:defRPr b="1" i="0">
                <a:solidFill>
                  <a:schemeClr val="tx1"/>
                </a:solidFill>
                <a:latin typeface="Poppins SemiBold" pitchFamily="2" charset="77"/>
                <a:cs typeface="Poppins SemiBold" pitchFamily="2" charset="77"/>
              </a:defRPr>
            </a:lvl1pPr>
          </a:lstStyle>
          <a:p>
            <a:pPr lvl="0"/>
            <a:r>
              <a:rPr lang="en-US"/>
              <a:t>Main title or a large quote could go in here. Please keep the image simple to ensure readability. </a:t>
            </a:r>
          </a:p>
        </p:txBody>
      </p:sp>
      <p:sp>
        <p:nvSpPr>
          <p:cNvPr id="10" name="Text Placeholder 4">
            <a:extLst>
              <a:ext uri="{FF2B5EF4-FFF2-40B4-BE49-F238E27FC236}">
                <a16:creationId xmlns:a16="http://schemas.microsoft.com/office/drawing/2014/main" id="{5ED1B952-F73A-474F-A538-D4D4DF65250D}"/>
              </a:ext>
            </a:extLst>
          </p:cNvPr>
          <p:cNvSpPr>
            <a:spLocks noGrp="1"/>
          </p:cNvSpPr>
          <p:nvPr>
            <p:ph type="body" sz="quarter" idx="12" hasCustomPrompt="1"/>
          </p:nvPr>
        </p:nvSpPr>
        <p:spPr>
          <a:xfrm>
            <a:off x="6240016" y="2204864"/>
            <a:ext cx="5184576"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spTree>
    <p:extLst>
      <p:ext uri="{BB962C8B-B14F-4D97-AF65-F5344CB8AC3E}">
        <p14:creationId xmlns:p14="http://schemas.microsoft.com/office/powerpoint/2010/main" val="2768470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pic>
        <p:nvPicPr>
          <p:cNvPr id="3" name="Picture 2" descr="A picture containing sky, outdoor, cloudy, clouds&#10;&#10;Description automatically generated">
            <a:extLst>
              <a:ext uri="{FF2B5EF4-FFF2-40B4-BE49-F238E27FC236}">
                <a16:creationId xmlns:a16="http://schemas.microsoft.com/office/drawing/2014/main" id="{4EDF9E40-2D22-E348-B795-7F5255EB74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6607"/>
            <a:ext cx="12315068" cy="6951214"/>
          </a:xfrm>
          <a:prstGeom prst="rect">
            <a:avLst/>
          </a:prstGeom>
        </p:spPr>
      </p:pic>
      <p:sp>
        <p:nvSpPr>
          <p:cNvPr id="11" name="Picture Placeholder 20">
            <a:extLst>
              <a:ext uri="{FF2B5EF4-FFF2-40B4-BE49-F238E27FC236}">
                <a16:creationId xmlns:a16="http://schemas.microsoft.com/office/drawing/2014/main" id="{53463F72-90D6-9147-B02C-5F3A96D9ACD4}"/>
              </a:ext>
            </a:extLst>
          </p:cNvPr>
          <p:cNvSpPr>
            <a:spLocks noGrp="1"/>
          </p:cNvSpPr>
          <p:nvPr>
            <p:ph type="pic" sz="quarter" idx="13"/>
          </p:nvPr>
        </p:nvSpPr>
        <p:spPr>
          <a:xfrm>
            <a:off x="0" y="-23304"/>
            <a:ext cx="12192000" cy="6904607"/>
          </a:xfrm>
          <a:prstGeom prst="rect">
            <a:avLst/>
          </a:prstGeom>
        </p:spPr>
        <p:txBody>
          <a:bodyPr/>
          <a:lstStyle>
            <a:lvl1pPr>
              <a:defRPr sz="1800">
                <a:latin typeface="Poppins" pitchFamily="2" charset="77"/>
                <a:cs typeface="Poppins" pitchFamily="2" charset="77"/>
              </a:defRPr>
            </a:lvl1pPr>
          </a:lstStyle>
          <a:p>
            <a:r>
              <a:rPr lang="en-GB"/>
              <a:t>Click icon to add picture</a:t>
            </a:r>
            <a:endParaRPr lang="en-US"/>
          </a:p>
        </p:txBody>
      </p:sp>
      <p:pic>
        <p:nvPicPr>
          <p:cNvPr id="8" name="Picture 7">
            <a:extLst>
              <a:ext uri="{FF2B5EF4-FFF2-40B4-BE49-F238E27FC236}">
                <a16:creationId xmlns:a16="http://schemas.microsoft.com/office/drawing/2014/main" id="{7462B920-D778-3540-A54D-362925D244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0416" y="434385"/>
            <a:ext cx="1685950" cy="193470"/>
          </a:xfrm>
          <a:prstGeom prst="rect">
            <a:avLst/>
          </a:prstGeom>
        </p:spPr>
      </p:pic>
      <p:sp>
        <p:nvSpPr>
          <p:cNvPr id="9" name="Text Placeholder 4">
            <a:extLst>
              <a:ext uri="{FF2B5EF4-FFF2-40B4-BE49-F238E27FC236}">
                <a16:creationId xmlns:a16="http://schemas.microsoft.com/office/drawing/2014/main" id="{0385EA0F-9C35-034F-8E47-BCECED4AC226}"/>
              </a:ext>
            </a:extLst>
          </p:cNvPr>
          <p:cNvSpPr>
            <a:spLocks noGrp="1"/>
          </p:cNvSpPr>
          <p:nvPr>
            <p:ph type="body" sz="quarter" idx="10" hasCustomPrompt="1"/>
          </p:nvPr>
        </p:nvSpPr>
        <p:spPr>
          <a:xfrm>
            <a:off x="588238" y="1506246"/>
            <a:ext cx="7776864" cy="1667878"/>
          </a:xfrm>
          <a:prstGeom prst="rect">
            <a:avLst/>
          </a:prstGeom>
        </p:spPr>
        <p:txBody>
          <a:bodyPr/>
          <a:lstStyle>
            <a:lvl1pPr marL="0" indent="0">
              <a:lnSpc>
                <a:spcPct val="100000"/>
              </a:lnSpc>
              <a:buNone/>
              <a:defRPr b="1" i="0">
                <a:solidFill>
                  <a:schemeClr val="tx1"/>
                </a:solidFill>
                <a:latin typeface="Poppins SemiBold" pitchFamily="2" charset="77"/>
                <a:cs typeface="Poppins SemiBold" pitchFamily="2" charset="77"/>
              </a:defRPr>
            </a:lvl1pPr>
          </a:lstStyle>
          <a:p>
            <a:pPr lvl="0"/>
            <a:r>
              <a:rPr lang="en-US"/>
              <a:t>Main title or a large quote could go in here. Please keep the image simple to ensure readability. </a:t>
            </a:r>
          </a:p>
        </p:txBody>
      </p:sp>
    </p:spTree>
    <p:extLst>
      <p:ext uri="{BB962C8B-B14F-4D97-AF65-F5344CB8AC3E}">
        <p14:creationId xmlns:p14="http://schemas.microsoft.com/office/powerpoint/2010/main" val="3404054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ed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71D8B-FB21-1F44-B213-8943BB9F38AE}"/>
              </a:ext>
            </a:extLst>
          </p:cNvPr>
          <p:cNvSpPr/>
          <p:nvPr userDrawn="1"/>
        </p:nvSpPr>
        <p:spPr>
          <a:xfrm>
            <a:off x="-24680" y="-4544"/>
            <a:ext cx="5375920" cy="6885384"/>
          </a:xfrm>
          <a:prstGeom prst="rect">
            <a:avLst/>
          </a:prstGeom>
          <a:solidFill>
            <a:srgbClr val="DB3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2942BEE0-FD8D-5A47-88CE-826A493A7F95}"/>
              </a:ext>
            </a:extLst>
          </p:cNvPr>
          <p:cNvSpPr>
            <a:spLocks noGrp="1"/>
          </p:cNvSpPr>
          <p:nvPr>
            <p:ph type="body" sz="quarter" idx="10" hasCustomPrompt="1"/>
          </p:nvPr>
        </p:nvSpPr>
        <p:spPr>
          <a:xfrm>
            <a:off x="695400" y="980728"/>
            <a:ext cx="3816424" cy="4176464"/>
          </a:xfrm>
          <a:prstGeom prst="rect">
            <a:avLst/>
          </a:prstGeom>
        </p:spPr>
        <p:txBody>
          <a:bodyPr/>
          <a:lstStyle>
            <a:lvl1pPr marL="0" indent="0">
              <a:lnSpc>
                <a:spcPct val="100000"/>
              </a:lnSpc>
              <a:buNone/>
              <a:defRPr b="1" i="0">
                <a:solidFill>
                  <a:schemeClr val="bg1"/>
                </a:solidFill>
                <a:latin typeface="Poppins SemiBold" pitchFamily="2" charset="77"/>
                <a:cs typeface="Poppins SemiBold" pitchFamily="2" charset="77"/>
              </a:defRPr>
            </a:lvl1pPr>
          </a:lstStyle>
          <a:p>
            <a:pPr lvl="0"/>
            <a:r>
              <a:rPr lang="en-US"/>
              <a:t>Main title or a large quote could go in here. </a:t>
            </a:r>
          </a:p>
        </p:txBody>
      </p:sp>
      <p:sp>
        <p:nvSpPr>
          <p:cNvPr id="10" name="Text Placeholder 4">
            <a:extLst>
              <a:ext uri="{FF2B5EF4-FFF2-40B4-BE49-F238E27FC236}">
                <a16:creationId xmlns:a16="http://schemas.microsoft.com/office/drawing/2014/main" id="{5ED1B952-F73A-474F-A538-D4D4DF65250D}"/>
              </a:ext>
            </a:extLst>
          </p:cNvPr>
          <p:cNvSpPr>
            <a:spLocks noGrp="1"/>
          </p:cNvSpPr>
          <p:nvPr>
            <p:ph type="body" sz="quarter" idx="12" hasCustomPrompt="1"/>
          </p:nvPr>
        </p:nvSpPr>
        <p:spPr>
          <a:xfrm>
            <a:off x="6240016" y="2204864"/>
            <a:ext cx="5184576"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spTree>
    <p:extLst>
      <p:ext uri="{BB962C8B-B14F-4D97-AF65-F5344CB8AC3E}">
        <p14:creationId xmlns:p14="http://schemas.microsoft.com/office/powerpoint/2010/main" val="2613363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ck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71D8B-FB21-1F44-B213-8943BB9F38AE}"/>
              </a:ext>
            </a:extLst>
          </p:cNvPr>
          <p:cNvSpPr/>
          <p:nvPr userDrawn="1"/>
        </p:nvSpPr>
        <p:spPr>
          <a:xfrm>
            <a:off x="-24680" y="-4544"/>
            <a:ext cx="5375920" cy="6885384"/>
          </a:xfrm>
          <a:prstGeom prst="rect">
            <a:avLst/>
          </a:prstGeom>
          <a:solidFill>
            <a:srgbClr val="3E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2942BEE0-FD8D-5A47-88CE-826A493A7F95}"/>
              </a:ext>
            </a:extLst>
          </p:cNvPr>
          <p:cNvSpPr>
            <a:spLocks noGrp="1"/>
          </p:cNvSpPr>
          <p:nvPr>
            <p:ph type="body" sz="quarter" idx="10" hasCustomPrompt="1"/>
          </p:nvPr>
        </p:nvSpPr>
        <p:spPr>
          <a:xfrm>
            <a:off x="695400" y="980728"/>
            <a:ext cx="3816424" cy="4176464"/>
          </a:xfrm>
          <a:prstGeom prst="rect">
            <a:avLst/>
          </a:prstGeom>
        </p:spPr>
        <p:txBody>
          <a:bodyPr/>
          <a:lstStyle>
            <a:lvl1pPr marL="0" indent="0">
              <a:lnSpc>
                <a:spcPct val="100000"/>
              </a:lnSpc>
              <a:buNone/>
              <a:defRPr b="1" i="0">
                <a:solidFill>
                  <a:schemeClr val="bg1"/>
                </a:solidFill>
                <a:latin typeface="Poppins SemiBold" pitchFamily="2" charset="77"/>
                <a:cs typeface="Poppins SemiBold" pitchFamily="2" charset="77"/>
              </a:defRPr>
            </a:lvl1pPr>
          </a:lstStyle>
          <a:p>
            <a:pPr lvl="0"/>
            <a:r>
              <a:rPr lang="en-US"/>
              <a:t>Main title or a large quote could go in here. </a:t>
            </a:r>
          </a:p>
        </p:txBody>
      </p:sp>
      <p:sp>
        <p:nvSpPr>
          <p:cNvPr id="10" name="Text Placeholder 4">
            <a:extLst>
              <a:ext uri="{FF2B5EF4-FFF2-40B4-BE49-F238E27FC236}">
                <a16:creationId xmlns:a16="http://schemas.microsoft.com/office/drawing/2014/main" id="{5ED1B952-F73A-474F-A538-D4D4DF65250D}"/>
              </a:ext>
            </a:extLst>
          </p:cNvPr>
          <p:cNvSpPr>
            <a:spLocks noGrp="1"/>
          </p:cNvSpPr>
          <p:nvPr>
            <p:ph type="body" sz="quarter" idx="12" hasCustomPrompt="1"/>
          </p:nvPr>
        </p:nvSpPr>
        <p:spPr>
          <a:xfrm>
            <a:off x="6240016" y="2204864"/>
            <a:ext cx="5184576"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spTree>
    <p:extLst>
      <p:ext uri="{BB962C8B-B14F-4D97-AF65-F5344CB8AC3E}">
        <p14:creationId xmlns:p14="http://schemas.microsoft.com/office/powerpoint/2010/main" val="100670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ey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D71D8B-FB21-1F44-B213-8943BB9F38AE}"/>
              </a:ext>
            </a:extLst>
          </p:cNvPr>
          <p:cNvSpPr/>
          <p:nvPr userDrawn="1"/>
        </p:nvSpPr>
        <p:spPr>
          <a:xfrm>
            <a:off x="-24680" y="-4544"/>
            <a:ext cx="5375920" cy="6885384"/>
          </a:xfrm>
          <a:prstGeom prst="rect">
            <a:avLst/>
          </a:prstGeom>
          <a:solidFill>
            <a:srgbClr val="D5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4">
            <a:extLst>
              <a:ext uri="{FF2B5EF4-FFF2-40B4-BE49-F238E27FC236}">
                <a16:creationId xmlns:a16="http://schemas.microsoft.com/office/drawing/2014/main" id="{2942BEE0-FD8D-5A47-88CE-826A493A7F95}"/>
              </a:ext>
            </a:extLst>
          </p:cNvPr>
          <p:cNvSpPr>
            <a:spLocks noGrp="1"/>
          </p:cNvSpPr>
          <p:nvPr>
            <p:ph type="body" sz="quarter" idx="10" hasCustomPrompt="1"/>
          </p:nvPr>
        </p:nvSpPr>
        <p:spPr>
          <a:xfrm>
            <a:off x="695400" y="980728"/>
            <a:ext cx="3816424" cy="4176464"/>
          </a:xfrm>
          <a:prstGeom prst="rect">
            <a:avLst/>
          </a:prstGeom>
        </p:spPr>
        <p:txBody>
          <a:bodyPr/>
          <a:lstStyle>
            <a:lvl1pPr marL="0" indent="0">
              <a:lnSpc>
                <a:spcPct val="100000"/>
              </a:lnSpc>
              <a:buNone/>
              <a:defRPr b="1" i="0">
                <a:solidFill>
                  <a:schemeClr val="tx1"/>
                </a:solidFill>
                <a:latin typeface="Poppins SemiBold" pitchFamily="2" charset="77"/>
                <a:cs typeface="Poppins SemiBold" pitchFamily="2" charset="77"/>
              </a:defRPr>
            </a:lvl1pPr>
          </a:lstStyle>
          <a:p>
            <a:pPr lvl="0"/>
            <a:r>
              <a:rPr lang="en-US"/>
              <a:t>Main title or a large quote could go in here. </a:t>
            </a:r>
          </a:p>
        </p:txBody>
      </p:sp>
      <p:sp>
        <p:nvSpPr>
          <p:cNvPr id="10" name="Text Placeholder 4">
            <a:extLst>
              <a:ext uri="{FF2B5EF4-FFF2-40B4-BE49-F238E27FC236}">
                <a16:creationId xmlns:a16="http://schemas.microsoft.com/office/drawing/2014/main" id="{5ED1B952-F73A-474F-A538-D4D4DF65250D}"/>
              </a:ext>
            </a:extLst>
          </p:cNvPr>
          <p:cNvSpPr>
            <a:spLocks noGrp="1"/>
          </p:cNvSpPr>
          <p:nvPr>
            <p:ph type="body" sz="quarter" idx="12" hasCustomPrompt="1"/>
          </p:nvPr>
        </p:nvSpPr>
        <p:spPr>
          <a:xfrm>
            <a:off x="6240016" y="2204864"/>
            <a:ext cx="5184576"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spTree>
    <p:extLst>
      <p:ext uri="{BB962C8B-B14F-4D97-AF65-F5344CB8AC3E}">
        <p14:creationId xmlns:p14="http://schemas.microsoft.com/office/powerpoint/2010/main" val="1753666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ransition slid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B9537D-01E3-E148-BD75-980EAE6537BB}"/>
              </a:ext>
            </a:extLst>
          </p:cNvPr>
          <p:cNvSpPr/>
          <p:nvPr userDrawn="1"/>
        </p:nvSpPr>
        <p:spPr>
          <a:xfrm>
            <a:off x="-86749" y="-49696"/>
            <a:ext cx="12288688" cy="6957392"/>
          </a:xfrm>
          <a:prstGeom prst="rect">
            <a:avLst/>
          </a:prstGeom>
          <a:solidFill>
            <a:srgbClr val="DB3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EF7DE104-74CD-774C-80FD-E79AAE49FC94}"/>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bg1"/>
                </a:solidFill>
                <a:latin typeface="Poppins SemiBold" pitchFamily="2" charset="77"/>
                <a:cs typeface="Poppins SemiBold" pitchFamily="2" charset="77"/>
              </a:defRPr>
            </a:lvl1pPr>
          </a:lstStyle>
          <a:p>
            <a:pPr lvl="0"/>
            <a:r>
              <a:rPr lang="en-US"/>
              <a:t>Main title</a:t>
            </a:r>
          </a:p>
        </p:txBody>
      </p:sp>
      <p:pic>
        <p:nvPicPr>
          <p:cNvPr id="6" name="Picture 5">
            <a:extLst>
              <a:ext uri="{FF2B5EF4-FFF2-40B4-BE49-F238E27FC236}">
                <a16:creationId xmlns:a16="http://schemas.microsoft.com/office/drawing/2014/main" id="{B604278E-4BE5-3C4E-A9FB-D7B88D0D45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8064" y="404664"/>
            <a:ext cx="1643708" cy="188622"/>
          </a:xfrm>
          <a:prstGeom prst="rect">
            <a:avLst/>
          </a:prstGeom>
        </p:spPr>
      </p:pic>
    </p:spTree>
    <p:extLst>
      <p:ext uri="{BB962C8B-B14F-4D97-AF65-F5344CB8AC3E}">
        <p14:creationId xmlns:p14="http://schemas.microsoft.com/office/powerpoint/2010/main" val="213092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F8B9BC46-BCD0-924B-AD77-2808697B9001}"/>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cxnSp>
        <p:nvCxnSpPr>
          <p:cNvPr id="4" name="Straight Connector 3">
            <a:extLst>
              <a:ext uri="{FF2B5EF4-FFF2-40B4-BE49-F238E27FC236}">
                <a16:creationId xmlns:a16="http://schemas.microsoft.com/office/drawing/2014/main" id="{B5B9CFFA-DBF2-8B42-BF71-2B79E595A6A3}"/>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5ED84E1-B447-114F-BF3F-3E61556D03B8}"/>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26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ransition slide 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7A12F1-E315-9F49-8C51-D340EFCB1374}"/>
              </a:ext>
            </a:extLst>
          </p:cNvPr>
          <p:cNvSpPr/>
          <p:nvPr userDrawn="1"/>
        </p:nvSpPr>
        <p:spPr>
          <a:xfrm>
            <a:off x="-30400" y="-49697"/>
            <a:ext cx="12288688" cy="6957392"/>
          </a:xfrm>
          <a:prstGeom prst="rect">
            <a:avLst/>
          </a:prstGeom>
          <a:solidFill>
            <a:srgbClr val="3E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9F604A94-103A-9841-AEDD-5271813B9C01}"/>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bg1"/>
                </a:solidFill>
                <a:latin typeface="Poppins SemiBold" pitchFamily="2" charset="77"/>
                <a:cs typeface="Poppins SemiBold" pitchFamily="2" charset="77"/>
              </a:defRPr>
            </a:lvl1pPr>
          </a:lstStyle>
          <a:p>
            <a:pPr lvl="0"/>
            <a:r>
              <a:rPr lang="en-US"/>
              <a:t>Main title</a:t>
            </a:r>
          </a:p>
        </p:txBody>
      </p:sp>
      <p:pic>
        <p:nvPicPr>
          <p:cNvPr id="6" name="Picture 5">
            <a:extLst>
              <a:ext uri="{FF2B5EF4-FFF2-40B4-BE49-F238E27FC236}">
                <a16:creationId xmlns:a16="http://schemas.microsoft.com/office/drawing/2014/main" id="{0FA05A3B-15C9-234E-94BA-BF4BC220B7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8064" y="404664"/>
            <a:ext cx="1643708" cy="188622"/>
          </a:xfrm>
          <a:prstGeom prst="rect">
            <a:avLst/>
          </a:prstGeom>
        </p:spPr>
      </p:pic>
    </p:spTree>
    <p:extLst>
      <p:ext uri="{BB962C8B-B14F-4D97-AF65-F5344CB8AC3E}">
        <p14:creationId xmlns:p14="http://schemas.microsoft.com/office/powerpoint/2010/main" val="2579574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B9537D-01E3-E148-BD75-980EAE6537BB}"/>
              </a:ext>
            </a:extLst>
          </p:cNvPr>
          <p:cNvSpPr/>
          <p:nvPr userDrawn="1"/>
        </p:nvSpPr>
        <p:spPr>
          <a:xfrm>
            <a:off x="-86749" y="-49696"/>
            <a:ext cx="12288688" cy="6957392"/>
          </a:xfrm>
          <a:prstGeom prst="rect">
            <a:avLst/>
          </a:prstGeom>
          <a:solidFill>
            <a:srgbClr val="DB3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EF7DE104-74CD-774C-80FD-E79AAE49FC94}"/>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bg1"/>
                </a:solidFill>
                <a:latin typeface="Poppins SemiBold" pitchFamily="2" charset="77"/>
                <a:cs typeface="Poppins SemiBold" pitchFamily="2" charset="77"/>
              </a:defRPr>
            </a:lvl1pPr>
          </a:lstStyle>
          <a:p>
            <a:pPr lvl="0"/>
            <a:r>
              <a:rPr lang="en-US"/>
              <a:t>Main title</a:t>
            </a:r>
          </a:p>
        </p:txBody>
      </p:sp>
      <p:pic>
        <p:nvPicPr>
          <p:cNvPr id="6" name="Picture 5">
            <a:extLst>
              <a:ext uri="{FF2B5EF4-FFF2-40B4-BE49-F238E27FC236}">
                <a16:creationId xmlns:a16="http://schemas.microsoft.com/office/drawing/2014/main" id="{6EB76174-83B2-A94E-B203-0C1ABF5719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8064" y="404664"/>
            <a:ext cx="1643708" cy="188622"/>
          </a:xfrm>
          <a:prstGeom prst="rect">
            <a:avLst/>
          </a:prstGeom>
        </p:spPr>
      </p:pic>
    </p:spTree>
    <p:extLst>
      <p:ext uri="{BB962C8B-B14F-4D97-AF65-F5344CB8AC3E}">
        <p14:creationId xmlns:p14="http://schemas.microsoft.com/office/powerpoint/2010/main" val="1507673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ransition slide whit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F604A94-103A-9841-AEDD-5271813B9C01}"/>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tx1"/>
                </a:solidFill>
                <a:latin typeface="Poppins SemiBold" pitchFamily="2" charset="77"/>
                <a:cs typeface="Poppins SemiBold" pitchFamily="2" charset="77"/>
              </a:defRPr>
            </a:lvl1pPr>
          </a:lstStyle>
          <a:p>
            <a:pPr lvl="0"/>
            <a:r>
              <a:rPr lang="en-US"/>
              <a:t>Main title</a:t>
            </a:r>
          </a:p>
        </p:txBody>
      </p:sp>
      <p:pic>
        <p:nvPicPr>
          <p:cNvPr id="3" name="Picture 2" descr="Logo&#10;&#10;Description automatically generated">
            <a:extLst>
              <a:ext uri="{FF2B5EF4-FFF2-40B4-BE49-F238E27FC236}">
                <a16:creationId xmlns:a16="http://schemas.microsoft.com/office/drawing/2014/main" id="{3692D5CF-1BE7-1E43-8020-501264DADE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6375" y="-387626"/>
            <a:ext cx="2607086" cy="1844491"/>
          </a:xfrm>
          <a:prstGeom prst="rect">
            <a:avLst/>
          </a:prstGeom>
        </p:spPr>
      </p:pic>
    </p:spTree>
    <p:extLst>
      <p:ext uri="{BB962C8B-B14F-4D97-AF65-F5344CB8AC3E}">
        <p14:creationId xmlns:p14="http://schemas.microsoft.com/office/powerpoint/2010/main" val="445487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Logo re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619C931-7650-2C44-84E7-63AC1B032F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9296" y="0"/>
            <a:ext cx="9693408" cy="6858000"/>
          </a:xfrm>
          <a:prstGeom prst="rect">
            <a:avLst/>
          </a:prstGeom>
        </p:spPr>
      </p:pic>
    </p:spTree>
    <p:extLst>
      <p:ext uri="{BB962C8B-B14F-4D97-AF65-F5344CB8AC3E}">
        <p14:creationId xmlns:p14="http://schemas.microsoft.com/office/powerpoint/2010/main" val="3015158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lack">
    <p:spTree>
      <p:nvGrpSpPr>
        <p:cNvPr id="1" name=""/>
        <p:cNvGrpSpPr/>
        <p:nvPr/>
      </p:nvGrpSpPr>
      <p:grpSpPr>
        <a:xfrm>
          <a:off x="0" y="0"/>
          <a:ext cx="0" cy="0"/>
          <a:chOff x="0" y="0"/>
          <a:chExt cx="0" cy="0"/>
        </a:xfrm>
      </p:grpSpPr>
      <p:pic>
        <p:nvPicPr>
          <p:cNvPr id="4" name="Picture 3" descr="Logo&#10;&#10;Description automatically generated with medium confidence">
            <a:extLst>
              <a:ext uri="{FF2B5EF4-FFF2-40B4-BE49-F238E27FC236}">
                <a16:creationId xmlns:a16="http://schemas.microsoft.com/office/drawing/2014/main" id="{BB565B0B-A75C-F34E-9C88-F01DF3162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1994" y="954158"/>
            <a:ext cx="6968012" cy="4929807"/>
          </a:xfrm>
          <a:prstGeom prst="rect">
            <a:avLst/>
          </a:prstGeom>
        </p:spPr>
      </p:pic>
    </p:spTree>
    <p:extLst>
      <p:ext uri="{BB962C8B-B14F-4D97-AF65-F5344CB8AC3E}">
        <p14:creationId xmlns:p14="http://schemas.microsoft.com/office/powerpoint/2010/main" val="2326883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white 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7E9915-37B4-8249-A076-13665F74BBA2}"/>
              </a:ext>
            </a:extLst>
          </p:cNvPr>
          <p:cNvSpPr/>
          <p:nvPr userDrawn="1"/>
        </p:nvSpPr>
        <p:spPr>
          <a:xfrm>
            <a:off x="-96688" y="-49696"/>
            <a:ext cx="12362260" cy="6957392"/>
          </a:xfrm>
          <a:prstGeom prst="rect">
            <a:avLst/>
          </a:prstGeom>
          <a:solidFill>
            <a:srgbClr val="DB3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C6EE329-DF80-A048-A52F-59EAA5B8B7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1824" y="984001"/>
            <a:ext cx="6908352" cy="4889997"/>
          </a:xfrm>
          <a:prstGeom prst="rect">
            <a:avLst/>
          </a:prstGeom>
        </p:spPr>
      </p:pic>
    </p:spTree>
    <p:extLst>
      <p:ext uri="{BB962C8B-B14F-4D97-AF65-F5344CB8AC3E}">
        <p14:creationId xmlns:p14="http://schemas.microsoft.com/office/powerpoint/2010/main" val="165397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white bla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CB3E09-EE0A-A24E-BB5D-E58D6E419AF6}"/>
              </a:ext>
            </a:extLst>
          </p:cNvPr>
          <p:cNvSpPr/>
          <p:nvPr userDrawn="1"/>
        </p:nvSpPr>
        <p:spPr>
          <a:xfrm>
            <a:off x="-30400" y="-49697"/>
            <a:ext cx="12288688" cy="6957392"/>
          </a:xfrm>
          <a:prstGeom prst="rect">
            <a:avLst/>
          </a:prstGeom>
          <a:solidFill>
            <a:srgbClr val="3E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C33BA6-E772-9A43-8939-3B3F276C0B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1824" y="984001"/>
            <a:ext cx="6908352" cy="4889997"/>
          </a:xfrm>
          <a:prstGeom prst="rect">
            <a:avLst/>
          </a:prstGeom>
        </p:spPr>
      </p:pic>
    </p:spTree>
    <p:extLst>
      <p:ext uri="{BB962C8B-B14F-4D97-AF65-F5344CB8AC3E}">
        <p14:creationId xmlns:p14="http://schemas.microsoft.com/office/powerpoint/2010/main" val="3597828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2F27-27E0-3745-8B5C-D9455F39E524}"/>
              </a:ext>
            </a:extLst>
          </p:cNvPr>
          <p:cNvSpPr>
            <a:spLocks noGrp="1"/>
          </p:cNvSpPr>
          <p:nvPr>
            <p:ph type="ctrTitle"/>
          </p:nvPr>
        </p:nvSpPr>
        <p:spPr>
          <a:xfrm>
            <a:off x="1524000" y="1122363"/>
            <a:ext cx="9144000" cy="2387600"/>
          </a:xfrm>
        </p:spPr>
        <p:txBody>
          <a:bodyPr anchor="b">
            <a:normAutofit/>
          </a:bodyPr>
          <a:lstStyle>
            <a:lvl1pPr algn="ctr">
              <a:defRPr sz="4400" b="1" i="0">
                <a:latin typeface="Poppins SemiBold" pitchFamily="2" charset="77"/>
                <a:cs typeface="Poppins SemiBold" pitchFamily="2" charset="77"/>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D39BB30-D4A1-944D-AB3C-B6DBA677857A}"/>
              </a:ext>
            </a:extLst>
          </p:cNvPr>
          <p:cNvSpPr>
            <a:spLocks noGrp="1"/>
          </p:cNvSpPr>
          <p:nvPr>
            <p:ph type="subTitle" idx="1"/>
          </p:nvPr>
        </p:nvSpPr>
        <p:spPr>
          <a:xfrm>
            <a:off x="1524000" y="3602038"/>
            <a:ext cx="9144000" cy="1655762"/>
          </a:xfrm>
        </p:spPr>
        <p:txBody>
          <a:bodyPr/>
          <a:lstStyle>
            <a:lvl1pPr marL="0" indent="0" algn="ctr">
              <a:buNone/>
              <a:defRPr sz="2400">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04969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4675-BBF4-414E-B865-43161EED5977}"/>
              </a:ext>
            </a:extLst>
          </p:cNvPr>
          <p:cNvSpPr>
            <a:spLocks noGrp="1"/>
          </p:cNvSpPr>
          <p:nvPr>
            <p:ph type="title"/>
          </p:nvPr>
        </p:nvSpPr>
        <p:spPr/>
        <p:txBody>
          <a:bodyPr/>
          <a:lstStyle>
            <a:lvl1pPr>
              <a:defRPr b="1" i="0">
                <a:latin typeface="Poppins SemiBold" pitchFamily="2" charset="77"/>
                <a:cs typeface="Poppins SemiBold"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DBAC722-207B-8D4A-BF89-08297386C1C3}"/>
              </a:ext>
            </a:extLst>
          </p:cNvPr>
          <p:cNvSpPr>
            <a:spLocks noGrp="1"/>
          </p:cNvSpPr>
          <p:nvPr>
            <p:ph idx="1"/>
          </p:nvPr>
        </p:nvSpPr>
        <p:spPr/>
        <p:txBody>
          <a:bodyPr/>
          <a:lstStyle>
            <a:lvl1pPr>
              <a:defRPr>
                <a:latin typeface="Poppins" pitchFamily="2" charset="77"/>
                <a:cs typeface="Poppins" pitchFamily="2" charset="77"/>
              </a:defRPr>
            </a:lvl1pPr>
            <a:lvl2pPr>
              <a:defRPr>
                <a:latin typeface="Poppins" pitchFamily="2" charset="77"/>
                <a:cs typeface="Poppins" pitchFamily="2" charset="77"/>
              </a:defRPr>
            </a:lvl2pPr>
            <a:lvl3pPr>
              <a:defRPr>
                <a:latin typeface="Poppins" pitchFamily="2" charset="77"/>
                <a:cs typeface="Poppins" pitchFamily="2" charset="77"/>
              </a:defRPr>
            </a:lvl3pPr>
            <a:lvl4pPr>
              <a:defRPr>
                <a:latin typeface="Poppins" pitchFamily="2" charset="77"/>
                <a:cs typeface="Poppins" pitchFamily="2" charset="77"/>
              </a:defRPr>
            </a:lvl4pPr>
            <a:lvl5pPr>
              <a:defRPr>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353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05439-E9AE-EF44-90AA-C6E2260F36AF}"/>
              </a:ext>
            </a:extLst>
          </p:cNvPr>
          <p:cNvSpPr>
            <a:spLocks noGrp="1"/>
          </p:cNvSpPr>
          <p:nvPr>
            <p:ph type="title"/>
          </p:nvPr>
        </p:nvSpPr>
        <p:spPr/>
        <p:txBody>
          <a:bodyPr/>
          <a:lstStyle>
            <a:lvl1pPr>
              <a:defRPr b="1" i="0">
                <a:latin typeface="Poppins SemiBold" pitchFamily="2" charset="77"/>
                <a:cs typeface="Poppins SemiBold" pitchFamily="2" charset="77"/>
              </a:defRPr>
            </a:lvl1pPr>
          </a:lstStyle>
          <a:p>
            <a:r>
              <a:rPr lang="en-GB"/>
              <a:t>Click to edit Master title style</a:t>
            </a:r>
            <a:endParaRPr lang="en-US"/>
          </a:p>
        </p:txBody>
      </p:sp>
    </p:spTree>
    <p:extLst>
      <p:ext uri="{BB962C8B-B14F-4D97-AF65-F5344CB8AC3E}">
        <p14:creationId xmlns:p14="http://schemas.microsoft.com/office/powerpoint/2010/main" val="272391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py">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CA80C9B3-9C87-AE42-96CA-B8B98657AC6E}"/>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5" name="Text Placeholder 4">
            <a:extLst>
              <a:ext uri="{FF2B5EF4-FFF2-40B4-BE49-F238E27FC236}">
                <a16:creationId xmlns:a16="http://schemas.microsoft.com/office/drawing/2014/main" id="{E1733D13-F9A9-D14B-B51B-C98EBE71178D}"/>
              </a:ext>
            </a:extLst>
          </p:cNvPr>
          <p:cNvSpPr>
            <a:spLocks noGrp="1"/>
          </p:cNvSpPr>
          <p:nvPr>
            <p:ph type="body" sz="quarter" idx="12" hasCustomPrompt="1"/>
          </p:nvPr>
        </p:nvSpPr>
        <p:spPr>
          <a:xfrm>
            <a:off x="695325" y="2276474"/>
            <a:ext cx="7848600"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cxnSp>
        <p:nvCxnSpPr>
          <p:cNvPr id="7" name="Straight Connector 6">
            <a:extLst>
              <a:ext uri="{FF2B5EF4-FFF2-40B4-BE49-F238E27FC236}">
                <a16:creationId xmlns:a16="http://schemas.microsoft.com/office/drawing/2014/main" id="{9AFCF5A2-EA85-F34B-87C8-B7158B1FEA18}"/>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F4A1C2-A38A-D14A-B098-55033B0D2918}"/>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81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EDDA-1FF8-2241-A519-CBC1FD3E4B5C}"/>
              </a:ext>
            </a:extLst>
          </p:cNvPr>
          <p:cNvSpPr>
            <a:spLocks noGrp="1"/>
          </p:cNvSpPr>
          <p:nvPr>
            <p:ph type="title"/>
          </p:nvPr>
        </p:nvSpPr>
        <p:spPr>
          <a:xfrm>
            <a:off x="839788" y="457200"/>
            <a:ext cx="3932237" cy="1600200"/>
          </a:xfrm>
        </p:spPr>
        <p:txBody>
          <a:bodyPr anchor="b"/>
          <a:lstStyle>
            <a:lvl1pPr>
              <a:defRPr sz="3200" b="1" i="0">
                <a:latin typeface="Poppins SemiBold" pitchFamily="2" charset="77"/>
                <a:cs typeface="Poppins SemiBold"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FC26BD-E45D-1F4F-B246-004D609E82F9}"/>
              </a:ext>
            </a:extLst>
          </p:cNvPr>
          <p:cNvSpPr>
            <a:spLocks noGrp="1"/>
          </p:cNvSpPr>
          <p:nvPr>
            <p:ph idx="1"/>
          </p:nvPr>
        </p:nvSpPr>
        <p:spPr>
          <a:xfrm>
            <a:off x="5183188" y="987425"/>
            <a:ext cx="6172200" cy="4873625"/>
          </a:xfrm>
        </p:spPr>
        <p:txBody>
          <a:bodyPr>
            <a:normAutofit/>
          </a:bodyPr>
          <a:lstStyle>
            <a:lvl1pPr>
              <a:defRPr sz="2800">
                <a:latin typeface="Poppins" pitchFamily="2" charset="77"/>
                <a:cs typeface="Poppins" pitchFamily="2" charset="77"/>
              </a:defRPr>
            </a:lvl1pPr>
            <a:lvl2pPr>
              <a:defRPr sz="2400">
                <a:latin typeface="Poppins" pitchFamily="2" charset="77"/>
                <a:cs typeface="Poppins" pitchFamily="2" charset="77"/>
              </a:defRPr>
            </a:lvl2pPr>
            <a:lvl3pPr>
              <a:defRPr sz="2000">
                <a:latin typeface="Poppins" pitchFamily="2" charset="77"/>
                <a:cs typeface="Poppins" pitchFamily="2" charset="77"/>
              </a:defRPr>
            </a:lvl3pPr>
            <a:lvl4pPr>
              <a:defRPr sz="1800">
                <a:latin typeface="Poppins" pitchFamily="2" charset="77"/>
                <a:cs typeface="Poppins" pitchFamily="2" charset="77"/>
              </a:defRPr>
            </a:lvl4pPr>
            <a:lvl5pPr>
              <a:defRPr sz="1800">
                <a:latin typeface="Poppins" pitchFamily="2" charset="77"/>
                <a:cs typeface="Poppins" pitchFamily="2" charset="77"/>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0DADAEF-2C8F-1B4E-B747-56FB3643AF4B}"/>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276121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5896-FFE8-A04D-8186-01D6902749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311061E-873A-9049-9446-DBA0E2E3B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7094EB-4E28-F74D-81E0-71830335018C}"/>
              </a:ext>
            </a:extLst>
          </p:cNvPr>
          <p:cNvSpPr>
            <a:spLocks noGrp="1"/>
          </p:cNvSpPr>
          <p:nvPr>
            <p:ph type="body" sz="half" idx="2"/>
          </p:nvPr>
        </p:nvSpPr>
        <p:spPr>
          <a:xfrm>
            <a:off x="839788" y="2057400"/>
            <a:ext cx="3932237" cy="3811588"/>
          </a:xfrm>
        </p:spPr>
        <p:txBody>
          <a:bodyPr/>
          <a:lstStyle>
            <a:lvl1pPr marL="0" indent="0">
              <a:buNone/>
              <a:defRPr sz="1600">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047923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ransition slide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B9537D-01E3-E148-BD75-980EAE6537BB}"/>
              </a:ext>
            </a:extLst>
          </p:cNvPr>
          <p:cNvSpPr/>
          <p:nvPr userDrawn="1"/>
        </p:nvSpPr>
        <p:spPr>
          <a:xfrm>
            <a:off x="-86749" y="-49696"/>
            <a:ext cx="12288688" cy="6957392"/>
          </a:xfrm>
          <a:prstGeom prst="rect">
            <a:avLst/>
          </a:prstGeom>
          <a:solidFill>
            <a:srgbClr val="DB3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EF7DE104-74CD-774C-80FD-E79AAE49FC94}"/>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bg1"/>
                </a:solidFill>
                <a:latin typeface="Poppins SemiBold" pitchFamily="2" charset="77"/>
                <a:cs typeface="Poppins SemiBold" pitchFamily="2" charset="77"/>
              </a:defRPr>
            </a:lvl1pPr>
          </a:lstStyle>
          <a:p>
            <a:pPr lvl="0"/>
            <a:r>
              <a:rPr lang="en-US"/>
              <a:t>Main title</a:t>
            </a:r>
          </a:p>
        </p:txBody>
      </p:sp>
      <p:pic>
        <p:nvPicPr>
          <p:cNvPr id="6" name="Picture 5">
            <a:extLst>
              <a:ext uri="{FF2B5EF4-FFF2-40B4-BE49-F238E27FC236}">
                <a16:creationId xmlns:a16="http://schemas.microsoft.com/office/drawing/2014/main" id="{B604278E-4BE5-3C4E-A9FB-D7B88D0D45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8064" y="404664"/>
            <a:ext cx="1643708" cy="188622"/>
          </a:xfrm>
          <a:prstGeom prst="rect">
            <a:avLst/>
          </a:prstGeom>
        </p:spPr>
      </p:pic>
    </p:spTree>
    <p:extLst>
      <p:ext uri="{BB962C8B-B14F-4D97-AF65-F5344CB8AC3E}">
        <p14:creationId xmlns:p14="http://schemas.microsoft.com/office/powerpoint/2010/main" val="1128619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ransition slide 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7A12F1-E315-9F49-8C51-D340EFCB1374}"/>
              </a:ext>
            </a:extLst>
          </p:cNvPr>
          <p:cNvSpPr/>
          <p:nvPr userDrawn="1"/>
        </p:nvSpPr>
        <p:spPr>
          <a:xfrm>
            <a:off x="-30400" y="-49697"/>
            <a:ext cx="12288688" cy="6957392"/>
          </a:xfrm>
          <a:prstGeom prst="rect">
            <a:avLst/>
          </a:prstGeom>
          <a:solidFill>
            <a:srgbClr val="3E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9F604A94-103A-9841-AEDD-5271813B9C01}"/>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bg1"/>
                </a:solidFill>
                <a:latin typeface="Poppins SemiBold" pitchFamily="2" charset="77"/>
                <a:cs typeface="Poppins SemiBold" pitchFamily="2" charset="77"/>
              </a:defRPr>
            </a:lvl1pPr>
          </a:lstStyle>
          <a:p>
            <a:pPr lvl="0"/>
            <a:r>
              <a:rPr lang="en-US"/>
              <a:t>Main title</a:t>
            </a:r>
          </a:p>
        </p:txBody>
      </p:sp>
      <p:pic>
        <p:nvPicPr>
          <p:cNvPr id="6" name="Picture 5">
            <a:extLst>
              <a:ext uri="{FF2B5EF4-FFF2-40B4-BE49-F238E27FC236}">
                <a16:creationId xmlns:a16="http://schemas.microsoft.com/office/drawing/2014/main" id="{0FA05A3B-15C9-234E-94BA-BF4BC220B7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28064" y="404664"/>
            <a:ext cx="1643708" cy="188622"/>
          </a:xfrm>
          <a:prstGeom prst="rect">
            <a:avLst/>
          </a:prstGeom>
        </p:spPr>
      </p:pic>
    </p:spTree>
    <p:extLst>
      <p:ext uri="{BB962C8B-B14F-4D97-AF65-F5344CB8AC3E}">
        <p14:creationId xmlns:p14="http://schemas.microsoft.com/office/powerpoint/2010/main" val="742662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ransition slide whit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F604A94-103A-9841-AEDD-5271813B9C01}"/>
              </a:ext>
            </a:extLst>
          </p:cNvPr>
          <p:cNvSpPr>
            <a:spLocks noGrp="1"/>
          </p:cNvSpPr>
          <p:nvPr>
            <p:ph type="body" sz="quarter" idx="10" hasCustomPrompt="1"/>
          </p:nvPr>
        </p:nvSpPr>
        <p:spPr>
          <a:xfrm>
            <a:off x="3323692" y="2852936"/>
            <a:ext cx="5544616" cy="1512168"/>
          </a:xfrm>
          <a:prstGeom prst="rect">
            <a:avLst/>
          </a:prstGeom>
        </p:spPr>
        <p:txBody>
          <a:bodyPr/>
          <a:lstStyle>
            <a:lvl1pPr marL="0" indent="0" algn="ctr">
              <a:lnSpc>
                <a:spcPct val="100000"/>
              </a:lnSpc>
              <a:buNone/>
              <a:defRPr sz="3600" b="1" i="0">
                <a:solidFill>
                  <a:schemeClr val="tx1"/>
                </a:solidFill>
                <a:latin typeface="Poppins SemiBold" pitchFamily="2" charset="77"/>
                <a:cs typeface="Poppins SemiBold" pitchFamily="2" charset="77"/>
              </a:defRPr>
            </a:lvl1pPr>
          </a:lstStyle>
          <a:p>
            <a:pPr lvl="0"/>
            <a:r>
              <a:rPr lang="en-US"/>
              <a:t>Main title</a:t>
            </a:r>
          </a:p>
        </p:txBody>
      </p:sp>
      <p:pic>
        <p:nvPicPr>
          <p:cNvPr id="3" name="Picture 2" descr="Logo&#10;&#10;Description automatically generated">
            <a:extLst>
              <a:ext uri="{FF2B5EF4-FFF2-40B4-BE49-F238E27FC236}">
                <a16:creationId xmlns:a16="http://schemas.microsoft.com/office/drawing/2014/main" id="{3692D5CF-1BE7-1E43-8020-501264DADE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6375" y="-387626"/>
            <a:ext cx="2607086" cy="1844491"/>
          </a:xfrm>
          <a:prstGeom prst="rect">
            <a:avLst/>
          </a:prstGeom>
        </p:spPr>
      </p:pic>
    </p:spTree>
    <p:extLst>
      <p:ext uri="{BB962C8B-B14F-4D97-AF65-F5344CB8AC3E}">
        <p14:creationId xmlns:p14="http://schemas.microsoft.com/office/powerpoint/2010/main" val="4053933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phot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D65442-7EF8-5446-8F69-51901E6219E7}"/>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13" name="Picture Placeholder 12">
            <a:extLst>
              <a:ext uri="{FF2B5EF4-FFF2-40B4-BE49-F238E27FC236}">
                <a16:creationId xmlns:a16="http://schemas.microsoft.com/office/drawing/2014/main" id="{073AEB96-AF09-BF41-9803-38C493ABEEE9}"/>
              </a:ext>
            </a:extLst>
          </p:cNvPr>
          <p:cNvSpPr>
            <a:spLocks noGrp="1"/>
          </p:cNvSpPr>
          <p:nvPr>
            <p:ph type="pic" sz="quarter" idx="12"/>
          </p:nvPr>
        </p:nvSpPr>
        <p:spPr>
          <a:xfrm>
            <a:off x="695400" y="2204864"/>
            <a:ext cx="9577388" cy="3744912"/>
          </a:xfrm>
          <a:prstGeom prst="rect">
            <a:avLst/>
          </a:prstGeom>
        </p:spPr>
        <p:txBody>
          <a:bodyPr/>
          <a:lstStyle>
            <a:lvl1pPr marL="0" indent="0">
              <a:buNone/>
              <a:defRPr sz="1400" b="0" i="0">
                <a:latin typeface="Poppins" pitchFamily="2" charset="77"/>
                <a:cs typeface="Poppins" pitchFamily="2" charset="77"/>
              </a:defRPr>
            </a:lvl1pPr>
          </a:lstStyle>
          <a:p>
            <a:r>
              <a:rPr lang="en-GB"/>
              <a:t>Click icon to add picture</a:t>
            </a:r>
            <a:endParaRPr lang="en-US"/>
          </a:p>
        </p:txBody>
      </p:sp>
      <p:sp>
        <p:nvSpPr>
          <p:cNvPr id="15" name="Text Placeholder 14">
            <a:extLst>
              <a:ext uri="{FF2B5EF4-FFF2-40B4-BE49-F238E27FC236}">
                <a16:creationId xmlns:a16="http://schemas.microsoft.com/office/drawing/2014/main" id="{15D036F2-FD87-1D45-A370-CD550D21FBD8}"/>
              </a:ext>
            </a:extLst>
          </p:cNvPr>
          <p:cNvSpPr>
            <a:spLocks noGrp="1"/>
          </p:cNvSpPr>
          <p:nvPr>
            <p:ph type="body" sz="quarter" idx="13" hasCustomPrompt="1"/>
          </p:nvPr>
        </p:nvSpPr>
        <p:spPr>
          <a:xfrm>
            <a:off x="622622" y="6093296"/>
            <a:ext cx="9721850" cy="216024"/>
          </a:xfrm>
          <a:prstGeom prst="rect">
            <a:avLst/>
          </a:prstGeom>
        </p:spPr>
        <p:txBody>
          <a:bodyPr/>
          <a:lstStyle>
            <a:lvl1pPr marL="0" indent="0">
              <a:lnSpc>
                <a:spcPct val="100000"/>
              </a:lnSpc>
              <a:buFont typeface="+mj-lt"/>
              <a:buNone/>
              <a:defRPr sz="1200" b="0" i="0">
                <a:latin typeface="Poppins Light" pitchFamily="2" charset="77"/>
                <a:cs typeface="Poppins Light" pitchFamily="2" charset="77"/>
              </a:defRPr>
            </a:lvl1pPr>
          </a:lstStyle>
          <a:p>
            <a:pPr lvl="0"/>
            <a:r>
              <a:rPr lang="en-US"/>
              <a:t>This is a photo caption</a:t>
            </a:r>
          </a:p>
        </p:txBody>
      </p:sp>
      <p:cxnSp>
        <p:nvCxnSpPr>
          <p:cNvPr id="6" name="Straight Connector 5">
            <a:extLst>
              <a:ext uri="{FF2B5EF4-FFF2-40B4-BE49-F238E27FC236}">
                <a16:creationId xmlns:a16="http://schemas.microsoft.com/office/drawing/2014/main" id="{934A9E6F-E526-F24B-950E-C38C8D1EBC38}"/>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117E2A4-3EB2-6648-ADC6-A8595D9C85B2}"/>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2419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picture + tex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9852345C-B1F3-E04A-A293-2F24F4FDE7D2}"/>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5" name="Picture Placeholder 12">
            <a:extLst>
              <a:ext uri="{FF2B5EF4-FFF2-40B4-BE49-F238E27FC236}">
                <a16:creationId xmlns:a16="http://schemas.microsoft.com/office/drawing/2014/main" id="{BDEF28D6-129A-4342-AD2D-07C348B4FD02}"/>
              </a:ext>
            </a:extLst>
          </p:cNvPr>
          <p:cNvSpPr>
            <a:spLocks noGrp="1"/>
          </p:cNvSpPr>
          <p:nvPr>
            <p:ph type="pic" sz="quarter" idx="12"/>
          </p:nvPr>
        </p:nvSpPr>
        <p:spPr>
          <a:xfrm>
            <a:off x="695400" y="2204864"/>
            <a:ext cx="4536504" cy="3744912"/>
          </a:xfrm>
          <a:prstGeom prst="rect">
            <a:avLst/>
          </a:prstGeom>
        </p:spPr>
        <p:txBody>
          <a:bodyPr/>
          <a:lstStyle>
            <a:lvl1pPr marL="0" indent="0">
              <a:buNone/>
              <a:defRPr sz="1400" b="0" i="0">
                <a:latin typeface="Poppins" pitchFamily="2" charset="77"/>
                <a:cs typeface="Poppins" pitchFamily="2" charset="77"/>
              </a:defRPr>
            </a:lvl1pPr>
          </a:lstStyle>
          <a:p>
            <a:r>
              <a:rPr lang="en-GB"/>
              <a:t>Click icon to add picture</a:t>
            </a:r>
            <a:endParaRPr lang="en-US"/>
          </a:p>
        </p:txBody>
      </p:sp>
      <p:sp>
        <p:nvSpPr>
          <p:cNvPr id="6" name="Text Placeholder 4">
            <a:extLst>
              <a:ext uri="{FF2B5EF4-FFF2-40B4-BE49-F238E27FC236}">
                <a16:creationId xmlns:a16="http://schemas.microsoft.com/office/drawing/2014/main" id="{CECD5353-D7E3-AC4D-92F3-54241B4B6731}"/>
              </a:ext>
            </a:extLst>
          </p:cNvPr>
          <p:cNvSpPr>
            <a:spLocks noGrp="1"/>
          </p:cNvSpPr>
          <p:nvPr>
            <p:ph type="body" sz="quarter" idx="13" hasCustomPrompt="1"/>
          </p:nvPr>
        </p:nvSpPr>
        <p:spPr>
          <a:xfrm>
            <a:off x="5807968" y="2204865"/>
            <a:ext cx="5112568" cy="3744416"/>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cxnSp>
        <p:nvCxnSpPr>
          <p:cNvPr id="7" name="Straight Connector 6">
            <a:extLst>
              <a:ext uri="{FF2B5EF4-FFF2-40B4-BE49-F238E27FC236}">
                <a16:creationId xmlns:a16="http://schemas.microsoft.com/office/drawing/2014/main" id="{8120B0D8-975B-414A-A02C-978621224850}"/>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8D0FF3-F7D8-D244-AA6F-3A9759622E41}"/>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eader + body">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36F3C734-1F2D-F344-B924-EBFE14B9BF91}"/>
              </a:ext>
            </a:extLst>
          </p:cNvPr>
          <p:cNvSpPr>
            <a:spLocks noGrp="1"/>
          </p:cNvSpPr>
          <p:nvPr>
            <p:ph type="body" sz="quarter" idx="10" hasCustomPrompt="1"/>
          </p:nvPr>
        </p:nvSpPr>
        <p:spPr>
          <a:xfrm>
            <a:off x="767409" y="1556792"/>
            <a:ext cx="3312368" cy="2808312"/>
          </a:xfrm>
          <a:prstGeom prst="rect">
            <a:avLst/>
          </a:prstGeom>
        </p:spPr>
        <p:txBody>
          <a:bodyPr/>
          <a:lstStyle>
            <a:lvl1pPr marL="0" indent="0">
              <a:lnSpc>
                <a:spcPct val="100000"/>
              </a:lnSpc>
              <a:buNone/>
              <a:defRPr sz="4000" b="1" i="0">
                <a:latin typeface="Poppins SemiBold" pitchFamily="2" charset="77"/>
                <a:cs typeface="Poppins SemiBold" pitchFamily="2" charset="77"/>
              </a:defRPr>
            </a:lvl1pPr>
          </a:lstStyle>
          <a:p>
            <a:pPr lvl="0"/>
            <a:r>
              <a:rPr lang="en-US"/>
              <a:t>Large main </a:t>
            </a:r>
          </a:p>
          <a:p>
            <a:pPr lvl="0"/>
            <a:r>
              <a:rPr lang="en-US"/>
              <a:t>title here</a:t>
            </a:r>
          </a:p>
        </p:txBody>
      </p:sp>
      <p:cxnSp>
        <p:nvCxnSpPr>
          <p:cNvPr id="8" name="Straight Connector 7">
            <a:extLst>
              <a:ext uri="{FF2B5EF4-FFF2-40B4-BE49-F238E27FC236}">
                <a16:creationId xmlns:a16="http://schemas.microsoft.com/office/drawing/2014/main" id="{CEA2C484-33EF-F743-B4E5-FF27A3C97E02}"/>
              </a:ext>
            </a:extLst>
          </p:cNvPr>
          <p:cNvCxnSpPr/>
          <p:nvPr userDrawn="1"/>
        </p:nvCxnSpPr>
        <p:spPr>
          <a:xfrm>
            <a:off x="4583832" y="1556792"/>
            <a:ext cx="0" cy="428447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12B20B8-35C3-A24B-8FDB-8E6EAD5190AF}"/>
              </a:ext>
            </a:extLst>
          </p:cNvPr>
          <p:cNvSpPr>
            <a:spLocks noGrp="1"/>
          </p:cNvSpPr>
          <p:nvPr>
            <p:ph type="body" sz="quarter" idx="12" hasCustomPrompt="1"/>
          </p:nvPr>
        </p:nvSpPr>
        <p:spPr>
          <a:xfrm>
            <a:off x="5101968" y="1556792"/>
            <a:ext cx="5602544" cy="3888829"/>
          </a:xfrm>
          <a:prstGeom prst="rect">
            <a:avLst/>
          </a:prstGeom>
        </p:spPr>
        <p:txBody>
          <a:bodyPr/>
          <a:lstStyle>
            <a:lvl1pPr marL="0" indent="0">
              <a:lnSpc>
                <a:spcPct val="100000"/>
              </a:lnSpc>
              <a:buNone/>
              <a:defRPr sz="1300">
                <a:latin typeface="Poppins" pitchFamily="2" charset="77"/>
                <a:cs typeface="Poppins" pitchFamily="2" charset="77"/>
              </a:defRPr>
            </a:lvl1pPr>
          </a:lstStyle>
          <a:p>
            <a:pPr lvl="0"/>
            <a:r>
              <a:rPr lang="en-US"/>
              <a:t>Body copy text </a:t>
            </a:r>
          </a:p>
        </p:txBody>
      </p:sp>
    </p:spTree>
    <p:extLst>
      <p:ext uri="{BB962C8B-B14F-4D97-AF65-F5344CB8AC3E}">
        <p14:creationId xmlns:p14="http://schemas.microsoft.com/office/powerpoint/2010/main" val="4118428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Header + pict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C58974-AF6F-9E4B-9E20-44A67133FD27}"/>
              </a:ext>
            </a:extLst>
          </p:cNvPr>
          <p:cNvSpPr>
            <a:spLocks noGrp="1"/>
          </p:cNvSpPr>
          <p:nvPr>
            <p:ph type="body" sz="quarter" idx="10" hasCustomPrompt="1"/>
          </p:nvPr>
        </p:nvSpPr>
        <p:spPr>
          <a:xfrm>
            <a:off x="767409" y="1556792"/>
            <a:ext cx="3312368" cy="2808312"/>
          </a:xfrm>
          <a:prstGeom prst="rect">
            <a:avLst/>
          </a:prstGeom>
        </p:spPr>
        <p:txBody>
          <a:bodyPr/>
          <a:lstStyle>
            <a:lvl1pPr marL="0" indent="0">
              <a:lnSpc>
                <a:spcPct val="100000"/>
              </a:lnSpc>
              <a:buNone/>
              <a:defRPr sz="4000" b="1" i="0">
                <a:latin typeface="Poppins SemiBold" pitchFamily="2" charset="77"/>
                <a:cs typeface="Poppins SemiBold" pitchFamily="2" charset="77"/>
              </a:defRPr>
            </a:lvl1pPr>
          </a:lstStyle>
          <a:p>
            <a:pPr lvl="0"/>
            <a:r>
              <a:rPr lang="en-US"/>
              <a:t>Large main </a:t>
            </a:r>
          </a:p>
          <a:p>
            <a:pPr lvl="0"/>
            <a:r>
              <a:rPr lang="en-US"/>
              <a:t>title here</a:t>
            </a:r>
          </a:p>
        </p:txBody>
      </p:sp>
      <p:cxnSp>
        <p:nvCxnSpPr>
          <p:cNvPr id="7" name="Straight Connector 6">
            <a:extLst>
              <a:ext uri="{FF2B5EF4-FFF2-40B4-BE49-F238E27FC236}">
                <a16:creationId xmlns:a16="http://schemas.microsoft.com/office/drawing/2014/main" id="{AC810127-597F-1647-996A-79A712261A3E}"/>
              </a:ext>
            </a:extLst>
          </p:cNvPr>
          <p:cNvCxnSpPr/>
          <p:nvPr userDrawn="1"/>
        </p:nvCxnSpPr>
        <p:spPr>
          <a:xfrm>
            <a:off x="4583832" y="1556792"/>
            <a:ext cx="0" cy="428447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Picture Placeholder 12">
            <a:extLst>
              <a:ext uri="{FF2B5EF4-FFF2-40B4-BE49-F238E27FC236}">
                <a16:creationId xmlns:a16="http://schemas.microsoft.com/office/drawing/2014/main" id="{7B7DD64B-DDE1-4849-AD82-DC9E9646072E}"/>
              </a:ext>
            </a:extLst>
          </p:cNvPr>
          <p:cNvSpPr>
            <a:spLocks noGrp="1"/>
          </p:cNvSpPr>
          <p:nvPr>
            <p:ph type="pic" sz="quarter" idx="12"/>
          </p:nvPr>
        </p:nvSpPr>
        <p:spPr>
          <a:xfrm>
            <a:off x="5087887" y="1556544"/>
            <a:ext cx="6048669" cy="3744912"/>
          </a:xfrm>
          <a:prstGeom prst="rect">
            <a:avLst/>
          </a:prstGeom>
        </p:spPr>
        <p:txBody>
          <a:bodyPr/>
          <a:lstStyle>
            <a:lvl1pPr marL="0" indent="0">
              <a:buNone/>
              <a:defRPr sz="1400" b="0" i="0">
                <a:latin typeface="Poppins" pitchFamily="2" charset="77"/>
                <a:cs typeface="Poppins" pitchFamily="2" charset="77"/>
              </a:defRPr>
            </a:lvl1pPr>
          </a:lstStyle>
          <a:p>
            <a:r>
              <a:rPr lang="en-GB"/>
              <a:t>Click icon to add picture</a:t>
            </a:r>
            <a:endParaRPr lang="en-US"/>
          </a:p>
        </p:txBody>
      </p:sp>
      <p:sp>
        <p:nvSpPr>
          <p:cNvPr id="9" name="Text Placeholder 14">
            <a:extLst>
              <a:ext uri="{FF2B5EF4-FFF2-40B4-BE49-F238E27FC236}">
                <a16:creationId xmlns:a16="http://schemas.microsoft.com/office/drawing/2014/main" id="{2D22C168-BA51-C74B-BD61-11DB28B54602}"/>
              </a:ext>
            </a:extLst>
          </p:cNvPr>
          <p:cNvSpPr>
            <a:spLocks noGrp="1"/>
          </p:cNvSpPr>
          <p:nvPr>
            <p:ph type="body" sz="quarter" idx="13" hasCustomPrompt="1"/>
          </p:nvPr>
        </p:nvSpPr>
        <p:spPr>
          <a:xfrm>
            <a:off x="5087887" y="5517232"/>
            <a:ext cx="6048668" cy="720080"/>
          </a:xfrm>
          <a:prstGeom prst="rect">
            <a:avLst/>
          </a:prstGeom>
        </p:spPr>
        <p:txBody>
          <a:bodyPr/>
          <a:lstStyle>
            <a:lvl1pPr marL="0" indent="0">
              <a:lnSpc>
                <a:spcPct val="100000"/>
              </a:lnSpc>
              <a:buNone/>
              <a:defRPr sz="1200" b="0" i="0">
                <a:latin typeface="Poppins Light" pitchFamily="2" charset="77"/>
                <a:cs typeface="Poppins Light" pitchFamily="2" charset="77"/>
              </a:defRPr>
            </a:lvl1pPr>
          </a:lstStyle>
          <a:p>
            <a:pPr lvl="0"/>
            <a:r>
              <a:rPr lang="en-US"/>
              <a:t>This is a photo caption</a:t>
            </a:r>
          </a:p>
        </p:txBody>
      </p:sp>
    </p:spTree>
    <p:extLst>
      <p:ext uri="{BB962C8B-B14F-4D97-AF65-F5344CB8AC3E}">
        <p14:creationId xmlns:p14="http://schemas.microsoft.com/office/powerpoint/2010/main" val="344021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er + conten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36F3C734-1F2D-F344-B924-EBFE14B9BF91}"/>
              </a:ext>
            </a:extLst>
          </p:cNvPr>
          <p:cNvSpPr>
            <a:spLocks noGrp="1"/>
          </p:cNvSpPr>
          <p:nvPr>
            <p:ph type="body" sz="quarter" idx="10" hasCustomPrompt="1"/>
          </p:nvPr>
        </p:nvSpPr>
        <p:spPr>
          <a:xfrm>
            <a:off x="767409" y="1556792"/>
            <a:ext cx="3312368" cy="2808312"/>
          </a:xfrm>
          <a:prstGeom prst="rect">
            <a:avLst/>
          </a:prstGeom>
        </p:spPr>
        <p:txBody>
          <a:bodyPr/>
          <a:lstStyle>
            <a:lvl1pPr marL="0" indent="0">
              <a:lnSpc>
                <a:spcPct val="100000"/>
              </a:lnSpc>
              <a:buNone/>
              <a:defRPr sz="4000" b="1" i="0">
                <a:latin typeface="Poppins SemiBold" pitchFamily="2" charset="77"/>
                <a:cs typeface="Poppins SemiBold" pitchFamily="2" charset="77"/>
              </a:defRPr>
            </a:lvl1pPr>
          </a:lstStyle>
          <a:p>
            <a:pPr lvl="0"/>
            <a:r>
              <a:rPr lang="en-US"/>
              <a:t>Large main </a:t>
            </a:r>
          </a:p>
          <a:p>
            <a:pPr lvl="0"/>
            <a:r>
              <a:rPr lang="en-US"/>
              <a:t>title here</a:t>
            </a:r>
          </a:p>
        </p:txBody>
      </p:sp>
      <p:cxnSp>
        <p:nvCxnSpPr>
          <p:cNvPr id="8" name="Straight Connector 7">
            <a:extLst>
              <a:ext uri="{FF2B5EF4-FFF2-40B4-BE49-F238E27FC236}">
                <a16:creationId xmlns:a16="http://schemas.microsoft.com/office/drawing/2014/main" id="{CEA2C484-33EF-F743-B4E5-FF27A3C97E02}"/>
              </a:ext>
            </a:extLst>
          </p:cNvPr>
          <p:cNvCxnSpPr/>
          <p:nvPr userDrawn="1"/>
        </p:nvCxnSpPr>
        <p:spPr>
          <a:xfrm>
            <a:off x="4583832" y="1556792"/>
            <a:ext cx="0" cy="428447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12B20B8-35C3-A24B-8FDB-8E6EAD5190AF}"/>
              </a:ext>
            </a:extLst>
          </p:cNvPr>
          <p:cNvSpPr>
            <a:spLocks noGrp="1"/>
          </p:cNvSpPr>
          <p:nvPr>
            <p:ph type="body" sz="quarter" idx="12" hasCustomPrompt="1"/>
          </p:nvPr>
        </p:nvSpPr>
        <p:spPr>
          <a:xfrm>
            <a:off x="5101968" y="1556792"/>
            <a:ext cx="5444440" cy="2592288"/>
          </a:xfrm>
          <a:prstGeom prst="rect">
            <a:avLst/>
          </a:prstGeom>
        </p:spPr>
        <p:txBody>
          <a:bodyPr/>
          <a:lstStyle>
            <a:lvl1pPr marL="0" indent="0">
              <a:lnSpc>
                <a:spcPct val="100000"/>
              </a:lnSpc>
              <a:buNone/>
              <a:defRPr sz="1800" b="0" i="0">
                <a:latin typeface="Poppins Medium" pitchFamily="2" charset="77"/>
                <a:cs typeface="Poppins Medium" pitchFamily="2" charset="77"/>
              </a:defRPr>
            </a:lvl1pPr>
          </a:lstStyle>
          <a:p>
            <a:pPr lvl="0"/>
            <a:r>
              <a:rPr lang="en-US"/>
              <a:t>Body copy text </a:t>
            </a:r>
          </a:p>
        </p:txBody>
      </p:sp>
      <p:sp>
        <p:nvSpPr>
          <p:cNvPr id="5" name="Text Placeholder 4">
            <a:extLst>
              <a:ext uri="{FF2B5EF4-FFF2-40B4-BE49-F238E27FC236}">
                <a16:creationId xmlns:a16="http://schemas.microsoft.com/office/drawing/2014/main" id="{2195196E-11CD-DF4C-8F92-8960FED744A3}"/>
              </a:ext>
            </a:extLst>
          </p:cNvPr>
          <p:cNvSpPr>
            <a:spLocks noGrp="1"/>
          </p:cNvSpPr>
          <p:nvPr>
            <p:ph type="body" sz="quarter" idx="13" hasCustomPrompt="1"/>
          </p:nvPr>
        </p:nvSpPr>
        <p:spPr>
          <a:xfrm>
            <a:off x="5101968" y="4552560"/>
            <a:ext cx="2362183" cy="1260140"/>
          </a:xfrm>
          <a:prstGeom prst="rect">
            <a:avLst/>
          </a:prstGeom>
        </p:spPr>
        <p:txBody>
          <a:bodyPr/>
          <a:lstStyle>
            <a:lvl1pPr marL="285750" indent="-285750">
              <a:lnSpc>
                <a:spcPct val="100000"/>
              </a:lnSpc>
              <a:buFont typeface="Arial" panose="020B0604020202020204" pitchFamily="34" charset="0"/>
              <a:buChar char="•"/>
              <a:defRPr sz="1300">
                <a:latin typeface="Poppins" pitchFamily="2" charset="77"/>
                <a:cs typeface="Poppins" pitchFamily="2" charset="77"/>
              </a:defRPr>
            </a:lvl1pPr>
          </a:lstStyle>
          <a:p>
            <a:pPr lvl="0"/>
            <a:r>
              <a:rPr lang="en-US"/>
              <a:t>Body copy text for bullets</a:t>
            </a:r>
          </a:p>
        </p:txBody>
      </p:sp>
      <p:sp>
        <p:nvSpPr>
          <p:cNvPr id="6" name="Text Placeholder 4">
            <a:extLst>
              <a:ext uri="{FF2B5EF4-FFF2-40B4-BE49-F238E27FC236}">
                <a16:creationId xmlns:a16="http://schemas.microsoft.com/office/drawing/2014/main" id="{411104F8-1732-0643-AFE7-F0B9160232C5}"/>
              </a:ext>
            </a:extLst>
          </p:cNvPr>
          <p:cNvSpPr>
            <a:spLocks noGrp="1"/>
          </p:cNvSpPr>
          <p:nvPr>
            <p:ph type="body" sz="quarter" idx="14" hasCustomPrompt="1"/>
          </p:nvPr>
        </p:nvSpPr>
        <p:spPr>
          <a:xfrm>
            <a:off x="8184232" y="4552560"/>
            <a:ext cx="2362183" cy="1260140"/>
          </a:xfrm>
          <a:prstGeom prst="rect">
            <a:avLst/>
          </a:prstGeom>
        </p:spPr>
        <p:txBody>
          <a:bodyPr/>
          <a:lstStyle>
            <a:lvl1pPr marL="285750" indent="-285750">
              <a:lnSpc>
                <a:spcPct val="100000"/>
              </a:lnSpc>
              <a:buFont typeface="Arial" panose="020B0604020202020204" pitchFamily="34" charset="0"/>
              <a:buChar char="•"/>
              <a:defRPr sz="1300">
                <a:latin typeface="Poppins" pitchFamily="2" charset="77"/>
                <a:cs typeface="Poppins" pitchFamily="2" charset="77"/>
              </a:defRPr>
            </a:lvl1pPr>
          </a:lstStyle>
          <a:p>
            <a:pPr lvl="0"/>
            <a:r>
              <a:rPr lang="en-US"/>
              <a:t>Body copy text for bullets</a:t>
            </a:r>
          </a:p>
        </p:txBody>
      </p:sp>
    </p:spTree>
    <p:extLst>
      <p:ext uri="{BB962C8B-B14F-4D97-AF65-F5344CB8AC3E}">
        <p14:creationId xmlns:p14="http://schemas.microsoft.com/office/powerpoint/2010/main" val="257244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ader + picture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EBFD5484-AC20-1F43-8FE6-66BE1477F0F9}"/>
              </a:ext>
            </a:extLst>
          </p:cNvPr>
          <p:cNvSpPr>
            <a:spLocks noGrp="1"/>
          </p:cNvSpPr>
          <p:nvPr>
            <p:ph type="body" sz="quarter" idx="10" hasCustomPrompt="1"/>
          </p:nvPr>
        </p:nvSpPr>
        <p:spPr>
          <a:xfrm>
            <a:off x="695400" y="980728"/>
            <a:ext cx="7848872" cy="1008112"/>
          </a:xfrm>
          <a:prstGeom prst="rect">
            <a:avLst/>
          </a:prstGeom>
        </p:spPr>
        <p:txBody>
          <a:bodyPr/>
          <a:lstStyle>
            <a:lvl1pPr marL="0" indent="0">
              <a:lnSpc>
                <a:spcPct val="100000"/>
              </a:lnSpc>
              <a:buNone/>
              <a:defRPr b="1" i="0">
                <a:latin typeface="Poppins SemiBold" pitchFamily="2" charset="77"/>
                <a:cs typeface="Poppins SemiBold" pitchFamily="2" charset="77"/>
              </a:defRPr>
            </a:lvl1pPr>
          </a:lstStyle>
          <a:p>
            <a:pPr lvl="0"/>
            <a:r>
              <a:rPr lang="en-US"/>
              <a:t>Main title</a:t>
            </a:r>
          </a:p>
        </p:txBody>
      </p:sp>
      <p:sp>
        <p:nvSpPr>
          <p:cNvPr id="7" name="Picture Placeholder 12">
            <a:extLst>
              <a:ext uri="{FF2B5EF4-FFF2-40B4-BE49-F238E27FC236}">
                <a16:creationId xmlns:a16="http://schemas.microsoft.com/office/drawing/2014/main" id="{ABE8067E-F964-D943-B088-8AEFC6737D1A}"/>
              </a:ext>
            </a:extLst>
          </p:cNvPr>
          <p:cNvSpPr>
            <a:spLocks noGrp="1"/>
          </p:cNvSpPr>
          <p:nvPr>
            <p:ph type="pic" sz="quarter" idx="12"/>
          </p:nvPr>
        </p:nvSpPr>
        <p:spPr>
          <a:xfrm>
            <a:off x="695400" y="2277492"/>
            <a:ext cx="3167706" cy="3599780"/>
          </a:xfrm>
          <a:prstGeom prst="rect">
            <a:avLst/>
          </a:prstGeom>
        </p:spPr>
        <p:txBody>
          <a:bodyPr/>
          <a:lstStyle>
            <a:lvl1pPr marL="0" indent="0">
              <a:buNone/>
              <a:defRPr sz="1400" b="0" i="0">
                <a:latin typeface="Poppins" pitchFamily="2" charset="77"/>
                <a:cs typeface="Poppins" pitchFamily="2" charset="77"/>
              </a:defRPr>
            </a:lvl1pPr>
          </a:lstStyle>
          <a:p>
            <a:r>
              <a:rPr lang="en-GB"/>
              <a:t>Click icon to add picture</a:t>
            </a:r>
            <a:endParaRPr lang="en-US"/>
          </a:p>
        </p:txBody>
      </p:sp>
      <p:sp>
        <p:nvSpPr>
          <p:cNvPr id="8" name="Picture Placeholder 12">
            <a:extLst>
              <a:ext uri="{FF2B5EF4-FFF2-40B4-BE49-F238E27FC236}">
                <a16:creationId xmlns:a16="http://schemas.microsoft.com/office/drawing/2014/main" id="{D441D51E-2416-9240-A31D-9BE8FC34CB23}"/>
              </a:ext>
            </a:extLst>
          </p:cNvPr>
          <p:cNvSpPr>
            <a:spLocks noGrp="1"/>
          </p:cNvSpPr>
          <p:nvPr>
            <p:ph type="pic" sz="quarter" idx="13"/>
          </p:nvPr>
        </p:nvSpPr>
        <p:spPr>
          <a:xfrm>
            <a:off x="4512147" y="2285468"/>
            <a:ext cx="3167706" cy="3591804"/>
          </a:xfrm>
          <a:prstGeom prst="rect">
            <a:avLst/>
          </a:prstGeom>
        </p:spPr>
        <p:txBody>
          <a:bodyPr/>
          <a:lstStyle>
            <a:lvl1pPr marL="0" indent="0">
              <a:buNone/>
              <a:defRPr sz="1400" b="0" i="0">
                <a:latin typeface="Poppins" pitchFamily="2" charset="77"/>
                <a:cs typeface="Poppins" pitchFamily="2" charset="77"/>
              </a:defRPr>
            </a:lvl1pPr>
          </a:lstStyle>
          <a:p>
            <a:r>
              <a:rPr lang="en-GB"/>
              <a:t>Click icon to add picture</a:t>
            </a:r>
            <a:endParaRPr lang="en-US"/>
          </a:p>
        </p:txBody>
      </p:sp>
      <p:sp>
        <p:nvSpPr>
          <p:cNvPr id="9" name="Picture Placeholder 12">
            <a:extLst>
              <a:ext uri="{FF2B5EF4-FFF2-40B4-BE49-F238E27FC236}">
                <a16:creationId xmlns:a16="http://schemas.microsoft.com/office/drawing/2014/main" id="{80F1B11A-2715-4149-8A60-6832D351806B}"/>
              </a:ext>
            </a:extLst>
          </p:cNvPr>
          <p:cNvSpPr>
            <a:spLocks noGrp="1"/>
          </p:cNvSpPr>
          <p:nvPr>
            <p:ph type="pic" sz="quarter" idx="14"/>
          </p:nvPr>
        </p:nvSpPr>
        <p:spPr>
          <a:xfrm>
            <a:off x="8328894" y="2277492"/>
            <a:ext cx="3167706" cy="3599780"/>
          </a:xfrm>
          <a:prstGeom prst="rect">
            <a:avLst/>
          </a:prstGeom>
        </p:spPr>
        <p:txBody>
          <a:bodyPr/>
          <a:lstStyle>
            <a:lvl1pPr marL="0" indent="0">
              <a:buNone/>
              <a:defRPr sz="1400" b="0" i="0">
                <a:latin typeface="Poppins" pitchFamily="2" charset="77"/>
                <a:cs typeface="Poppins" pitchFamily="2" charset="77"/>
              </a:defRPr>
            </a:lvl1pPr>
          </a:lstStyle>
          <a:p>
            <a:r>
              <a:rPr lang="en-GB"/>
              <a:t>Click icon to add picture</a:t>
            </a:r>
            <a:endParaRPr lang="en-US"/>
          </a:p>
        </p:txBody>
      </p:sp>
      <p:sp>
        <p:nvSpPr>
          <p:cNvPr id="10" name="Text Placeholder 14">
            <a:extLst>
              <a:ext uri="{FF2B5EF4-FFF2-40B4-BE49-F238E27FC236}">
                <a16:creationId xmlns:a16="http://schemas.microsoft.com/office/drawing/2014/main" id="{08A5FD23-8319-214B-8A46-0C04B9AF2931}"/>
              </a:ext>
            </a:extLst>
          </p:cNvPr>
          <p:cNvSpPr>
            <a:spLocks noGrp="1"/>
          </p:cNvSpPr>
          <p:nvPr>
            <p:ph type="body" sz="quarter" idx="15" hasCustomPrompt="1"/>
          </p:nvPr>
        </p:nvSpPr>
        <p:spPr>
          <a:xfrm>
            <a:off x="692400" y="6069312"/>
            <a:ext cx="3167706" cy="528040"/>
          </a:xfrm>
          <a:prstGeom prst="rect">
            <a:avLst/>
          </a:prstGeom>
        </p:spPr>
        <p:txBody>
          <a:bodyPr/>
          <a:lstStyle>
            <a:lvl1pPr marL="0" indent="0">
              <a:lnSpc>
                <a:spcPct val="100000"/>
              </a:lnSpc>
              <a:buNone/>
              <a:defRPr sz="1200" b="0" i="0">
                <a:latin typeface="Poppins Light" pitchFamily="2" charset="77"/>
                <a:cs typeface="Poppins Light" pitchFamily="2" charset="77"/>
              </a:defRPr>
            </a:lvl1pPr>
          </a:lstStyle>
          <a:p>
            <a:pPr lvl="0"/>
            <a:r>
              <a:rPr lang="en-US"/>
              <a:t>This is a photo caption</a:t>
            </a:r>
          </a:p>
        </p:txBody>
      </p:sp>
      <p:sp>
        <p:nvSpPr>
          <p:cNvPr id="11" name="Text Placeholder 14">
            <a:extLst>
              <a:ext uri="{FF2B5EF4-FFF2-40B4-BE49-F238E27FC236}">
                <a16:creationId xmlns:a16="http://schemas.microsoft.com/office/drawing/2014/main" id="{8F5AF076-BF41-B740-A1C2-1A2F377D1C84}"/>
              </a:ext>
            </a:extLst>
          </p:cNvPr>
          <p:cNvSpPr>
            <a:spLocks noGrp="1"/>
          </p:cNvSpPr>
          <p:nvPr>
            <p:ph type="body" sz="quarter" idx="16" hasCustomPrompt="1"/>
          </p:nvPr>
        </p:nvSpPr>
        <p:spPr>
          <a:xfrm>
            <a:off x="4512147" y="6069312"/>
            <a:ext cx="3167706" cy="528040"/>
          </a:xfrm>
          <a:prstGeom prst="rect">
            <a:avLst/>
          </a:prstGeom>
        </p:spPr>
        <p:txBody>
          <a:bodyPr/>
          <a:lstStyle>
            <a:lvl1pPr marL="0" indent="0">
              <a:lnSpc>
                <a:spcPct val="100000"/>
              </a:lnSpc>
              <a:buNone/>
              <a:defRPr sz="1200" b="0" i="0">
                <a:latin typeface="Poppins Light" pitchFamily="2" charset="77"/>
                <a:cs typeface="Poppins Light" pitchFamily="2" charset="77"/>
              </a:defRPr>
            </a:lvl1pPr>
          </a:lstStyle>
          <a:p>
            <a:pPr lvl="0"/>
            <a:r>
              <a:rPr lang="en-US"/>
              <a:t>This is a photo caption</a:t>
            </a:r>
          </a:p>
        </p:txBody>
      </p:sp>
      <p:sp>
        <p:nvSpPr>
          <p:cNvPr id="12" name="Text Placeholder 14">
            <a:extLst>
              <a:ext uri="{FF2B5EF4-FFF2-40B4-BE49-F238E27FC236}">
                <a16:creationId xmlns:a16="http://schemas.microsoft.com/office/drawing/2014/main" id="{B1A1EE54-6B5A-7948-A63D-03260E390F03}"/>
              </a:ext>
            </a:extLst>
          </p:cNvPr>
          <p:cNvSpPr>
            <a:spLocks noGrp="1"/>
          </p:cNvSpPr>
          <p:nvPr>
            <p:ph type="body" sz="quarter" idx="17" hasCustomPrompt="1"/>
          </p:nvPr>
        </p:nvSpPr>
        <p:spPr>
          <a:xfrm>
            <a:off x="8328894" y="6069312"/>
            <a:ext cx="3167706" cy="528040"/>
          </a:xfrm>
          <a:prstGeom prst="rect">
            <a:avLst/>
          </a:prstGeom>
        </p:spPr>
        <p:txBody>
          <a:bodyPr/>
          <a:lstStyle>
            <a:lvl1pPr marL="0" indent="0">
              <a:lnSpc>
                <a:spcPct val="100000"/>
              </a:lnSpc>
              <a:buNone/>
              <a:defRPr sz="1200" b="0" i="0">
                <a:latin typeface="Poppins Light" pitchFamily="2" charset="77"/>
                <a:cs typeface="Poppins Light" pitchFamily="2" charset="77"/>
              </a:defRPr>
            </a:lvl1pPr>
          </a:lstStyle>
          <a:p>
            <a:pPr lvl="0"/>
            <a:r>
              <a:rPr lang="en-US"/>
              <a:t>This is a photo caption</a:t>
            </a:r>
          </a:p>
        </p:txBody>
      </p:sp>
      <p:cxnSp>
        <p:nvCxnSpPr>
          <p:cNvPr id="13" name="Straight Connector 12">
            <a:extLst>
              <a:ext uri="{FF2B5EF4-FFF2-40B4-BE49-F238E27FC236}">
                <a16:creationId xmlns:a16="http://schemas.microsoft.com/office/drawing/2014/main" id="{3E41B7A5-8DBD-854A-BBEB-5278A6314D42}"/>
              </a:ext>
            </a:extLst>
          </p:cNvPr>
          <p:cNvCxnSpPr/>
          <p:nvPr userDrawn="1"/>
        </p:nvCxnSpPr>
        <p:spPr>
          <a:xfrm flipH="1">
            <a:off x="774838" y="1649896"/>
            <a:ext cx="5426765"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740761-4711-7544-B8CA-7F4555D7C972}"/>
              </a:ext>
            </a:extLst>
          </p:cNvPr>
          <p:cNvCxnSpPr/>
          <p:nvPr userDrawn="1"/>
        </p:nvCxnSpPr>
        <p:spPr>
          <a:xfrm>
            <a:off x="6096000" y="1649895"/>
            <a:ext cx="5473872" cy="0"/>
          </a:xfrm>
          <a:prstGeom prst="line">
            <a:avLst/>
          </a:prstGeom>
          <a:ln w="28575">
            <a:solidFill>
              <a:srgbClr val="DB32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25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1.png"/><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35AE6048-1496-8A4A-BD0C-B9BEFCE0870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9346375" y="-387626"/>
            <a:ext cx="2607086" cy="1844491"/>
          </a:xfrm>
          <a:prstGeom prst="rect">
            <a:avLst/>
          </a:prstGeom>
        </p:spPr>
      </p:pic>
    </p:spTree>
    <p:extLst>
      <p:ext uri="{BB962C8B-B14F-4D97-AF65-F5344CB8AC3E}">
        <p14:creationId xmlns:p14="http://schemas.microsoft.com/office/powerpoint/2010/main" val="747880855"/>
      </p:ext>
    </p:extLst>
  </p:cSld>
  <p:clrMap bg1="lt1" tx1="dk1" bg2="lt2" tx2="dk2" accent1="accent1" accent2="accent2" accent3="accent3" accent4="accent4" accent5="accent5" accent6="accent6" hlink="hlink" folHlink="folHlink"/>
  <p:sldLayoutIdLst>
    <p:sldLayoutId id="2147483657" r:id="rId1"/>
    <p:sldLayoutId id="2147483811" r:id="rId2"/>
    <p:sldLayoutId id="2147483650" r:id="rId3"/>
    <p:sldLayoutId id="2147483649" r:id="rId4"/>
    <p:sldLayoutId id="2147483651" r:id="rId5"/>
    <p:sldLayoutId id="2147483653" r:id="rId6"/>
    <p:sldLayoutId id="2147483654" r:id="rId7"/>
    <p:sldLayoutId id="2147483715" r:id="rId8"/>
    <p:sldLayoutId id="2147483655" r:id="rId9"/>
    <p:sldLayoutId id="2147483656" r:id="rId10"/>
    <p:sldLayoutId id="2147483658" r:id="rId11"/>
    <p:sldLayoutId id="2147483824" r:id="rId12"/>
    <p:sldLayoutId id="2147483652" r:id="rId13"/>
    <p:sldLayoutId id="2147483703" r:id="rId14"/>
    <p:sldLayoutId id="2147483727" r:id="rId15"/>
    <p:sldLayoutId id="2147483775" r:id="rId16"/>
    <p:sldLayoutId id="2147483787" r:id="rId17"/>
    <p:sldLayoutId id="214748379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36956"/>
      </p:ext>
    </p:extLst>
  </p:cSld>
  <p:clrMap bg1="lt1" tx1="dk1" bg2="lt2" tx2="dk2" accent1="accent1" accent2="accent2" accent3="accent3" accent4="accent4" accent5="accent5" accent6="accent6" hlink="hlink" folHlink="folHlink"/>
  <p:sldLayoutIdLst>
    <p:sldLayoutId id="2147483751" r:id="rId1"/>
    <p:sldLayoutId id="2147483739" r:id="rId2"/>
    <p:sldLayoutId id="2147483823" r:id="rId3"/>
    <p:sldLayoutId id="2147483763" r:id="rId4"/>
    <p:sldLayoutId id="2147483667" r:id="rId5"/>
    <p:sldLayoutId id="2147483668" r:id="rId6"/>
    <p:sldLayoutId id="2147483666"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2970F-D55B-F647-8D10-CE32CFE1D6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3374E5-352A-6146-AA1C-69506F15C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Logo&#10;&#10;Description automatically generated">
            <a:extLst>
              <a:ext uri="{FF2B5EF4-FFF2-40B4-BE49-F238E27FC236}">
                <a16:creationId xmlns:a16="http://schemas.microsoft.com/office/drawing/2014/main" id="{7FAE30F5-AA1D-6847-9665-25D3444E7D4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346375" y="-387626"/>
            <a:ext cx="2607086" cy="1844491"/>
          </a:xfrm>
          <a:prstGeom prst="rect">
            <a:avLst/>
          </a:prstGeom>
        </p:spPr>
      </p:pic>
    </p:spTree>
    <p:extLst>
      <p:ext uri="{BB962C8B-B14F-4D97-AF65-F5344CB8AC3E}">
        <p14:creationId xmlns:p14="http://schemas.microsoft.com/office/powerpoint/2010/main" val="389548015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7" r:id="rId3"/>
    <p:sldLayoutId id="2147483689" r:id="rId4"/>
    <p:sldLayoutId id="2147483690" r:id="rId5"/>
    <p:sldLayoutId id="2147483827" r:id="rId6"/>
    <p:sldLayoutId id="2147483828" r:id="rId7"/>
    <p:sldLayoutId id="2147483829" r:id="rId8"/>
  </p:sldLayoutIdLst>
  <p:txStyles>
    <p:titleStyle>
      <a:lvl1pPr algn="l" defTabSz="914400" rtl="0" eaLnBrk="1" latinLnBrk="0" hangingPunct="1">
        <a:lnSpc>
          <a:spcPct val="90000"/>
        </a:lnSpc>
        <a:spcBef>
          <a:spcPct val="0"/>
        </a:spcBef>
        <a:buNone/>
        <a:defRPr sz="3200" b="1" i="0" kern="1200">
          <a:solidFill>
            <a:schemeClr val="tx1"/>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979EB8-FDC6-6916-40D2-53BDD8DC3C7F}"/>
              </a:ext>
            </a:extLst>
          </p:cNvPr>
          <p:cNvSpPr/>
          <p:nvPr/>
        </p:nvSpPr>
        <p:spPr>
          <a:xfrm>
            <a:off x="387275" y="1443332"/>
            <a:ext cx="11456894" cy="43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8" name="Picture 7" descr="A bulldozer in a dump&#10;&#10;Description automatically generated with low confidence">
            <a:extLst>
              <a:ext uri="{FF2B5EF4-FFF2-40B4-BE49-F238E27FC236}">
                <a16:creationId xmlns:a16="http://schemas.microsoft.com/office/drawing/2014/main" id="{0CFE4B68-9733-2B8F-76E9-4C604BABB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7276"/>
            <a:ext cx="12192000" cy="8127383"/>
          </a:xfrm>
          <a:prstGeom prst="rect">
            <a:avLst/>
          </a:prstGeom>
        </p:spPr>
      </p:pic>
    </p:spTree>
    <p:extLst>
      <p:ext uri="{BB962C8B-B14F-4D97-AF65-F5344CB8AC3E}">
        <p14:creationId xmlns:p14="http://schemas.microsoft.com/office/powerpoint/2010/main" val="3727228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19AEFE-5B6A-DE5E-661E-A31AED0DE7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02994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F2A7EA-B5B0-8A37-1165-933DF429C95D}"/>
              </a:ext>
            </a:extLst>
          </p:cNvPr>
          <p:cNvSpPr txBox="1"/>
          <p:nvPr/>
        </p:nvSpPr>
        <p:spPr>
          <a:xfrm>
            <a:off x="4011930" y="3599795"/>
            <a:ext cx="3234175" cy="830997"/>
          </a:xfrm>
          <a:prstGeom prst="rect">
            <a:avLst/>
          </a:prstGeom>
          <a:noFill/>
        </p:spPr>
        <p:txBody>
          <a:bodyPr wrap="square">
            <a:spAutoFit/>
          </a:bodyPr>
          <a:lstStyle/>
          <a:p>
            <a:pPr algn="r"/>
            <a:r>
              <a:rPr lang="en-NZ" sz="2400" b="1" dirty="0">
                <a:solidFill>
                  <a:schemeClr val="tx2"/>
                </a:solidFill>
                <a:latin typeface="Raleway SemiBold" panose="020B0703030101060003" pitchFamily="34" charset="0"/>
                <a:cs typeface="Poppins" panose="00000500000000000000" pitchFamily="2" charset="0"/>
              </a:rPr>
              <a:t>Alfred P Sloan </a:t>
            </a:r>
            <a:r>
              <a:rPr lang="en-NZ" sz="2400" dirty="0">
                <a:solidFill>
                  <a:schemeClr val="tx2"/>
                </a:solidFill>
                <a:latin typeface="Raleway SemiBold" panose="020B0703030101060003" pitchFamily="34" charset="0"/>
                <a:cs typeface="Poppins" panose="00000500000000000000" pitchFamily="2" charset="0"/>
              </a:rPr>
              <a:t>President 1923-1937</a:t>
            </a:r>
          </a:p>
        </p:txBody>
      </p:sp>
      <p:sp>
        <p:nvSpPr>
          <p:cNvPr id="10" name="TextBox 9">
            <a:extLst>
              <a:ext uri="{FF2B5EF4-FFF2-40B4-BE49-F238E27FC236}">
                <a16:creationId xmlns:a16="http://schemas.microsoft.com/office/drawing/2014/main" id="{C45411E7-18D0-79DE-A431-B45AEE155902}"/>
              </a:ext>
            </a:extLst>
          </p:cNvPr>
          <p:cNvSpPr txBox="1"/>
          <p:nvPr/>
        </p:nvSpPr>
        <p:spPr>
          <a:xfrm>
            <a:off x="103182" y="4664703"/>
            <a:ext cx="7045989" cy="1815882"/>
          </a:xfrm>
          <a:prstGeom prst="rect">
            <a:avLst/>
          </a:prstGeom>
          <a:noFill/>
        </p:spPr>
        <p:txBody>
          <a:bodyPr wrap="square">
            <a:spAutoFit/>
          </a:bodyPr>
          <a:lstStyle/>
          <a:p>
            <a:pPr algn="r"/>
            <a:r>
              <a:rPr lang="en-US" sz="2800" b="1" i="0" dirty="0">
                <a:solidFill>
                  <a:schemeClr val="accent4"/>
                </a:solidFill>
                <a:effectLst/>
                <a:latin typeface="Raleway ExtraBold" panose="020B0903030101060003" pitchFamily="34" charset="0"/>
                <a:cs typeface="Poppins" panose="00000500000000000000" pitchFamily="2" charset="0"/>
              </a:rPr>
              <a:t>“The changes in the new model should be so novel and attractive as to create demand . . . and a certain amount of dissatisfaction with past models.”</a:t>
            </a:r>
            <a:endParaRPr lang="en-NZ" sz="2800" b="1" dirty="0">
              <a:solidFill>
                <a:schemeClr val="accent4"/>
              </a:solidFill>
              <a:latin typeface="Raleway ExtraBold" panose="020B0903030101060003" pitchFamily="34" charset="0"/>
              <a:cs typeface="Poppins" panose="00000500000000000000" pitchFamily="2" charset="0"/>
            </a:endParaRPr>
          </a:p>
        </p:txBody>
      </p:sp>
      <p:pic>
        <p:nvPicPr>
          <p:cNvPr id="2" name="Picture 1">
            <a:extLst>
              <a:ext uri="{FF2B5EF4-FFF2-40B4-BE49-F238E27FC236}">
                <a16:creationId xmlns:a16="http://schemas.microsoft.com/office/drawing/2014/main" id="{C61D4470-F102-4C84-8CB4-80FF25B599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9656" y="247308"/>
            <a:ext cx="2599515" cy="3234690"/>
          </a:xfrm>
          <a:prstGeom prst="rect">
            <a:avLst/>
          </a:prstGeom>
        </p:spPr>
      </p:pic>
      <p:pic>
        <p:nvPicPr>
          <p:cNvPr id="5" name="Picture 4">
            <a:extLst>
              <a:ext uri="{FF2B5EF4-FFF2-40B4-BE49-F238E27FC236}">
                <a16:creationId xmlns:a16="http://schemas.microsoft.com/office/drawing/2014/main" id="{8BA7F815-DB2A-4385-9053-E7C6120C6C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42345" y="0"/>
            <a:ext cx="4549655" cy="6857999"/>
          </a:xfrm>
          <a:prstGeom prst="rect">
            <a:avLst/>
          </a:prstGeom>
        </p:spPr>
      </p:pic>
    </p:spTree>
    <p:extLst>
      <p:ext uri="{BB962C8B-B14F-4D97-AF65-F5344CB8AC3E}">
        <p14:creationId xmlns:p14="http://schemas.microsoft.com/office/powerpoint/2010/main" val="1063703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67FC0-6D11-4319-8157-3F9866A35CE0}"/>
              </a:ext>
            </a:extLst>
          </p:cNvPr>
          <p:cNvSpPr>
            <a:spLocks noGrp="1"/>
          </p:cNvSpPr>
          <p:nvPr>
            <p:ph type="body" sz="quarter" idx="10"/>
          </p:nvPr>
        </p:nvSpPr>
        <p:spPr/>
        <p:txBody>
          <a:bodyPr/>
          <a:lstStyle/>
          <a:p>
            <a:endParaRPr lang="en-NZ"/>
          </a:p>
        </p:txBody>
      </p:sp>
      <p:pic>
        <p:nvPicPr>
          <p:cNvPr id="4" name="Picture 3">
            <a:extLst>
              <a:ext uri="{FF2B5EF4-FFF2-40B4-BE49-F238E27FC236}">
                <a16:creationId xmlns:a16="http://schemas.microsoft.com/office/drawing/2014/main" id="{63E75255-DB1A-4441-990B-422DFD3D0E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78F7204-6CFB-4F2C-9903-E2C41080E8C0}"/>
              </a:ext>
            </a:extLst>
          </p:cNvPr>
          <p:cNvSpPr txBox="1"/>
          <p:nvPr/>
        </p:nvSpPr>
        <p:spPr>
          <a:xfrm>
            <a:off x="240030" y="6149340"/>
            <a:ext cx="4669713" cy="510778"/>
          </a:xfrm>
          <a:prstGeom prst="roundRect">
            <a:avLst/>
          </a:prstGeom>
          <a:solidFill>
            <a:schemeClr val="tx1">
              <a:lumMod val="75000"/>
              <a:lumOff val="25000"/>
              <a:alpha val="60000"/>
            </a:schemeClr>
          </a:solidFill>
        </p:spPr>
        <p:txBody>
          <a:bodyPr wrap="none" rtlCol="0">
            <a:spAutoFit/>
          </a:bodyPr>
          <a:lstStyle/>
          <a:p>
            <a:r>
              <a:rPr lang="en-NZ" sz="2400" dirty="0">
                <a:solidFill>
                  <a:schemeClr val="bg1"/>
                </a:solidFill>
                <a:latin typeface="Raleway SemiBold" panose="020B0703030101060003" pitchFamily="34" charset="0"/>
              </a:rPr>
              <a:t>1959 Cadillac Eldorado Biarritz</a:t>
            </a:r>
          </a:p>
        </p:txBody>
      </p:sp>
    </p:spTree>
    <p:extLst>
      <p:ext uri="{BB962C8B-B14F-4D97-AF65-F5344CB8AC3E}">
        <p14:creationId xmlns:p14="http://schemas.microsoft.com/office/powerpoint/2010/main" val="182202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29337-E80C-4664-8DD7-AD4625F485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67001" y="0"/>
            <a:ext cx="4724999" cy="6858000"/>
          </a:xfrm>
          <a:prstGeom prst="rect">
            <a:avLst/>
          </a:prstGeom>
        </p:spPr>
      </p:pic>
      <p:sp>
        <p:nvSpPr>
          <p:cNvPr id="8" name="TextBox 7">
            <a:extLst>
              <a:ext uri="{FF2B5EF4-FFF2-40B4-BE49-F238E27FC236}">
                <a16:creationId xmlns:a16="http://schemas.microsoft.com/office/drawing/2014/main" id="{0A2B6F7E-91FA-4110-94BB-BB40D79D83C9}"/>
              </a:ext>
            </a:extLst>
          </p:cNvPr>
          <p:cNvSpPr txBox="1"/>
          <p:nvPr/>
        </p:nvSpPr>
        <p:spPr>
          <a:xfrm>
            <a:off x="297180" y="3867790"/>
            <a:ext cx="6866220" cy="2246769"/>
          </a:xfrm>
          <a:prstGeom prst="rect">
            <a:avLst/>
          </a:prstGeom>
          <a:noFill/>
        </p:spPr>
        <p:txBody>
          <a:bodyPr wrap="square" rtlCol="0">
            <a:spAutoFit/>
          </a:bodyPr>
          <a:lstStyle/>
          <a:p>
            <a:pPr algn="r"/>
            <a:r>
              <a:rPr lang="en-NZ" sz="2800" b="1" dirty="0">
                <a:solidFill>
                  <a:schemeClr val="accent4"/>
                </a:solidFill>
                <a:latin typeface="Raleway ExtraBold" panose="020B0903030101060003" pitchFamily="34" charset="0"/>
              </a:rPr>
              <a:t>“Our whole economy is based on planned obsolescence. Instilling in the buyer the desire to own something a little newer, a little better, a little sooner than is necessary.”</a:t>
            </a:r>
          </a:p>
        </p:txBody>
      </p:sp>
      <p:sp>
        <p:nvSpPr>
          <p:cNvPr id="9" name="Rectangle 8">
            <a:extLst>
              <a:ext uri="{FF2B5EF4-FFF2-40B4-BE49-F238E27FC236}">
                <a16:creationId xmlns:a16="http://schemas.microsoft.com/office/drawing/2014/main" id="{047EAE91-C1C9-4E0F-AD32-931608CEB6CE}"/>
              </a:ext>
            </a:extLst>
          </p:cNvPr>
          <p:cNvSpPr/>
          <p:nvPr/>
        </p:nvSpPr>
        <p:spPr>
          <a:xfrm>
            <a:off x="4572000" y="2489522"/>
            <a:ext cx="2591400" cy="830997"/>
          </a:xfrm>
          <a:prstGeom prst="rect">
            <a:avLst/>
          </a:prstGeom>
        </p:spPr>
        <p:txBody>
          <a:bodyPr wrap="square">
            <a:spAutoFit/>
          </a:bodyPr>
          <a:lstStyle/>
          <a:p>
            <a:pPr algn="r"/>
            <a:r>
              <a:rPr lang="en-NZ" sz="2400" b="1" dirty="0">
                <a:solidFill>
                  <a:schemeClr val="tx2"/>
                </a:solidFill>
                <a:latin typeface="Raleway SemiBold" panose="020B0703030101060003" pitchFamily="34" charset="0"/>
              </a:rPr>
              <a:t>Brooks Stevens</a:t>
            </a:r>
          </a:p>
          <a:p>
            <a:pPr algn="r"/>
            <a:r>
              <a:rPr lang="en-NZ" sz="2400" dirty="0">
                <a:solidFill>
                  <a:schemeClr val="tx2"/>
                </a:solidFill>
                <a:latin typeface="Raleway SemiBold" panose="020B0703030101060003" pitchFamily="34" charset="0"/>
              </a:rPr>
              <a:t>1954</a:t>
            </a:r>
          </a:p>
        </p:txBody>
      </p:sp>
      <p:pic>
        <p:nvPicPr>
          <p:cNvPr id="10" name="Picture 9">
            <a:extLst>
              <a:ext uri="{FF2B5EF4-FFF2-40B4-BE49-F238E27FC236}">
                <a16:creationId xmlns:a16="http://schemas.microsoft.com/office/drawing/2014/main" id="{217BDB11-CC90-4C10-81CE-BBCA495C7F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5000" y="277281"/>
            <a:ext cx="2438400" cy="1504950"/>
          </a:xfrm>
          <a:prstGeom prst="rect">
            <a:avLst/>
          </a:prstGeom>
        </p:spPr>
      </p:pic>
    </p:spTree>
    <p:extLst>
      <p:ext uri="{BB962C8B-B14F-4D97-AF65-F5344CB8AC3E}">
        <p14:creationId xmlns:p14="http://schemas.microsoft.com/office/powerpoint/2010/main" val="211104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C2B43E2-DF7B-4F20-87AF-03EE1468558D}"/>
              </a:ext>
            </a:extLst>
          </p:cNvPr>
          <p:cNvSpPr txBox="1"/>
          <p:nvPr/>
        </p:nvSpPr>
        <p:spPr>
          <a:xfrm>
            <a:off x="8135800" y="5047515"/>
            <a:ext cx="1530897" cy="461665"/>
          </a:xfrm>
          <a:prstGeom prst="rect">
            <a:avLst/>
          </a:prstGeom>
          <a:noFill/>
        </p:spPr>
        <p:txBody>
          <a:bodyPr wrap="square" rtlCol="0">
            <a:spAutoFit/>
          </a:bodyPr>
          <a:lstStyle/>
          <a:p>
            <a:pPr algn="ctr"/>
            <a:r>
              <a:rPr lang="en-NZ" sz="2400" dirty="0">
                <a:solidFill>
                  <a:schemeClr val="accent2"/>
                </a:solidFill>
                <a:latin typeface="Raleway ExtraBold" panose="020B0903030101060003" pitchFamily="34" charset="0"/>
              </a:rPr>
              <a:t>15</a:t>
            </a:r>
            <a:r>
              <a:rPr lang="en-NZ" sz="2400" dirty="0">
                <a:latin typeface="Raleway ExtraBold" panose="020B0903030101060003" pitchFamily="34" charset="0"/>
              </a:rPr>
              <a:t> 2023</a:t>
            </a:r>
          </a:p>
        </p:txBody>
      </p:sp>
      <p:pic>
        <p:nvPicPr>
          <p:cNvPr id="15" name="Picture 14">
            <a:extLst>
              <a:ext uri="{FF2B5EF4-FFF2-40B4-BE49-F238E27FC236}">
                <a16:creationId xmlns:a16="http://schemas.microsoft.com/office/drawing/2014/main" id="{B7389F8C-E818-41A2-B124-D187BD8E5A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323" y="1579382"/>
            <a:ext cx="1998591" cy="3393441"/>
          </a:xfrm>
          <a:prstGeom prst="rect">
            <a:avLst/>
          </a:prstGeom>
        </p:spPr>
      </p:pic>
      <p:pic>
        <p:nvPicPr>
          <p:cNvPr id="16" name="Picture 15">
            <a:extLst>
              <a:ext uri="{FF2B5EF4-FFF2-40B4-BE49-F238E27FC236}">
                <a16:creationId xmlns:a16="http://schemas.microsoft.com/office/drawing/2014/main" id="{3CE86316-67E8-4BDD-89CF-BD6F725763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47315" y="1517557"/>
            <a:ext cx="1962623" cy="3673715"/>
          </a:xfrm>
          <a:prstGeom prst="rect">
            <a:avLst/>
          </a:prstGeom>
        </p:spPr>
      </p:pic>
      <p:pic>
        <p:nvPicPr>
          <p:cNvPr id="17" name="Picture 16">
            <a:extLst>
              <a:ext uri="{FF2B5EF4-FFF2-40B4-BE49-F238E27FC236}">
                <a16:creationId xmlns:a16="http://schemas.microsoft.com/office/drawing/2014/main" id="{748F8726-FBD9-433D-B054-A5E10F6E75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8111" y="1579382"/>
            <a:ext cx="1928019" cy="3393441"/>
          </a:xfrm>
          <a:prstGeom prst="rect">
            <a:avLst/>
          </a:prstGeom>
        </p:spPr>
      </p:pic>
      <p:pic>
        <p:nvPicPr>
          <p:cNvPr id="18" name="Picture 17">
            <a:extLst>
              <a:ext uri="{FF2B5EF4-FFF2-40B4-BE49-F238E27FC236}">
                <a16:creationId xmlns:a16="http://schemas.microsoft.com/office/drawing/2014/main" id="{DB363251-2CE9-422C-BF59-CF6F70EC98C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88811" y="1477817"/>
            <a:ext cx="2026182" cy="3586142"/>
          </a:xfrm>
          <a:prstGeom prst="rect">
            <a:avLst/>
          </a:prstGeom>
        </p:spPr>
      </p:pic>
      <p:pic>
        <p:nvPicPr>
          <p:cNvPr id="19" name="Picture 18">
            <a:extLst>
              <a:ext uri="{FF2B5EF4-FFF2-40B4-BE49-F238E27FC236}">
                <a16:creationId xmlns:a16="http://schemas.microsoft.com/office/drawing/2014/main" id="{D18985C1-8B18-4779-8CF9-5776BD3A170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24881" y="1477816"/>
            <a:ext cx="1962624" cy="3586142"/>
          </a:xfrm>
          <a:prstGeom prst="rect">
            <a:avLst/>
          </a:prstGeom>
        </p:spPr>
      </p:pic>
      <p:pic>
        <p:nvPicPr>
          <p:cNvPr id="20" name="Picture 19">
            <a:extLst>
              <a:ext uri="{FF2B5EF4-FFF2-40B4-BE49-F238E27FC236}">
                <a16:creationId xmlns:a16="http://schemas.microsoft.com/office/drawing/2014/main" id="{19BE28F5-BB4E-4A3B-B3D1-DAEF9F9F148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74975" y="1353755"/>
            <a:ext cx="2037852" cy="3710203"/>
          </a:xfrm>
          <a:prstGeom prst="rect">
            <a:avLst/>
          </a:prstGeom>
        </p:spPr>
      </p:pic>
      <p:sp>
        <p:nvSpPr>
          <p:cNvPr id="22" name="TextBox 21">
            <a:extLst>
              <a:ext uri="{FF2B5EF4-FFF2-40B4-BE49-F238E27FC236}">
                <a16:creationId xmlns:a16="http://schemas.microsoft.com/office/drawing/2014/main" id="{CC3B4DBC-8073-4723-992E-60B44C33245B}"/>
              </a:ext>
            </a:extLst>
          </p:cNvPr>
          <p:cNvSpPr txBox="1"/>
          <p:nvPr/>
        </p:nvSpPr>
        <p:spPr>
          <a:xfrm>
            <a:off x="6233580" y="5047514"/>
            <a:ext cx="1530897" cy="461665"/>
          </a:xfrm>
          <a:prstGeom prst="rect">
            <a:avLst/>
          </a:prstGeom>
          <a:noFill/>
        </p:spPr>
        <p:txBody>
          <a:bodyPr wrap="square" rtlCol="0">
            <a:spAutoFit/>
          </a:bodyPr>
          <a:lstStyle/>
          <a:p>
            <a:pPr algn="ctr"/>
            <a:r>
              <a:rPr lang="en-NZ" sz="2400" dirty="0">
                <a:solidFill>
                  <a:schemeClr val="accent2"/>
                </a:solidFill>
                <a:latin typeface="Raleway ExtraBold" panose="020B0903030101060003" pitchFamily="34" charset="0"/>
              </a:rPr>
              <a:t>14</a:t>
            </a:r>
            <a:r>
              <a:rPr lang="en-NZ" sz="2400" dirty="0">
                <a:latin typeface="Raleway ExtraBold" panose="020B0903030101060003" pitchFamily="34" charset="0"/>
              </a:rPr>
              <a:t> 2022</a:t>
            </a:r>
          </a:p>
        </p:txBody>
      </p:sp>
      <p:sp>
        <p:nvSpPr>
          <p:cNvPr id="23" name="TextBox 22">
            <a:extLst>
              <a:ext uri="{FF2B5EF4-FFF2-40B4-BE49-F238E27FC236}">
                <a16:creationId xmlns:a16="http://schemas.microsoft.com/office/drawing/2014/main" id="{DD0A6DF7-93A9-44A9-974A-4654DF6A425E}"/>
              </a:ext>
            </a:extLst>
          </p:cNvPr>
          <p:cNvSpPr txBox="1"/>
          <p:nvPr/>
        </p:nvSpPr>
        <p:spPr>
          <a:xfrm>
            <a:off x="4470342" y="5047514"/>
            <a:ext cx="1530897" cy="461665"/>
          </a:xfrm>
          <a:prstGeom prst="rect">
            <a:avLst/>
          </a:prstGeom>
          <a:noFill/>
        </p:spPr>
        <p:txBody>
          <a:bodyPr wrap="square" rtlCol="0">
            <a:spAutoFit/>
          </a:bodyPr>
          <a:lstStyle/>
          <a:p>
            <a:pPr algn="ctr"/>
            <a:r>
              <a:rPr lang="en-NZ" sz="2400" dirty="0">
                <a:solidFill>
                  <a:schemeClr val="accent2"/>
                </a:solidFill>
                <a:latin typeface="Raleway ExtraBold" panose="020B0903030101060003" pitchFamily="34" charset="0"/>
              </a:rPr>
              <a:t>13</a:t>
            </a:r>
            <a:r>
              <a:rPr lang="en-NZ" sz="2400" dirty="0">
                <a:latin typeface="Raleway ExtraBold" panose="020B0903030101060003" pitchFamily="34" charset="0"/>
              </a:rPr>
              <a:t> 2021</a:t>
            </a:r>
          </a:p>
        </p:txBody>
      </p:sp>
      <p:sp>
        <p:nvSpPr>
          <p:cNvPr id="24" name="TextBox 23">
            <a:extLst>
              <a:ext uri="{FF2B5EF4-FFF2-40B4-BE49-F238E27FC236}">
                <a16:creationId xmlns:a16="http://schemas.microsoft.com/office/drawing/2014/main" id="{B6DF0457-09AF-4B94-9760-86142CF56370}"/>
              </a:ext>
            </a:extLst>
          </p:cNvPr>
          <p:cNvSpPr txBox="1"/>
          <p:nvPr/>
        </p:nvSpPr>
        <p:spPr>
          <a:xfrm>
            <a:off x="2663177" y="5062004"/>
            <a:ext cx="1530897" cy="461665"/>
          </a:xfrm>
          <a:prstGeom prst="rect">
            <a:avLst/>
          </a:prstGeom>
          <a:noFill/>
        </p:spPr>
        <p:txBody>
          <a:bodyPr wrap="square" rtlCol="0">
            <a:spAutoFit/>
          </a:bodyPr>
          <a:lstStyle/>
          <a:p>
            <a:pPr algn="ctr"/>
            <a:r>
              <a:rPr lang="en-NZ" sz="2400" dirty="0">
                <a:solidFill>
                  <a:schemeClr val="accent2"/>
                </a:solidFill>
                <a:latin typeface="Raleway ExtraBold" panose="020B0903030101060003" pitchFamily="34" charset="0"/>
              </a:rPr>
              <a:t>12</a:t>
            </a:r>
            <a:r>
              <a:rPr lang="en-NZ" sz="2400" dirty="0">
                <a:latin typeface="Raleway ExtraBold" panose="020B0903030101060003" pitchFamily="34" charset="0"/>
              </a:rPr>
              <a:t> 2020</a:t>
            </a:r>
          </a:p>
        </p:txBody>
      </p:sp>
      <p:sp>
        <p:nvSpPr>
          <p:cNvPr id="25" name="TextBox 24">
            <a:extLst>
              <a:ext uri="{FF2B5EF4-FFF2-40B4-BE49-F238E27FC236}">
                <a16:creationId xmlns:a16="http://schemas.microsoft.com/office/drawing/2014/main" id="{7354D23E-43C0-4E49-9380-C587B534C7D9}"/>
              </a:ext>
            </a:extLst>
          </p:cNvPr>
          <p:cNvSpPr txBox="1"/>
          <p:nvPr/>
        </p:nvSpPr>
        <p:spPr>
          <a:xfrm>
            <a:off x="795610" y="5062004"/>
            <a:ext cx="1530897" cy="461665"/>
          </a:xfrm>
          <a:prstGeom prst="rect">
            <a:avLst/>
          </a:prstGeom>
          <a:noFill/>
        </p:spPr>
        <p:txBody>
          <a:bodyPr wrap="square" rtlCol="0">
            <a:spAutoFit/>
          </a:bodyPr>
          <a:lstStyle/>
          <a:p>
            <a:pPr algn="ctr"/>
            <a:r>
              <a:rPr lang="en-NZ" sz="2400" dirty="0">
                <a:solidFill>
                  <a:schemeClr val="accent2"/>
                </a:solidFill>
                <a:latin typeface="Raleway ExtraBold" panose="020B0903030101060003" pitchFamily="34" charset="0"/>
              </a:rPr>
              <a:t>11</a:t>
            </a:r>
            <a:r>
              <a:rPr lang="en-NZ" sz="2400" dirty="0">
                <a:latin typeface="Raleway ExtraBold" panose="020B0903030101060003" pitchFamily="34" charset="0"/>
              </a:rPr>
              <a:t> 2019</a:t>
            </a:r>
          </a:p>
        </p:txBody>
      </p:sp>
      <p:sp>
        <p:nvSpPr>
          <p:cNvPr id="26" name="TextBox 25">
            <a:extLst>
              <a:ext uri="{FF2B5EF4-FFF2-40B4-BE49-F238E27FC236}">
                <a16:creationId xmlns:a16="http://schemas.microsoft.com/office/drawing/2014/main" id="{9814BE7E-DDC1-4533-8A9C-3C2EE47B1E3F}"/>
              </a:ext>
            </a:extLst>
          </p:cNvPr>
          <p:cNvSpPr txBox="1"/>
          <p:nvPr/>
        </p:nvSpPr>
        <p:spPr>
          <a:xfrm>
            <a:off x="9985894" y="5042580"/>
            <a:ext cx="1530897" cy="461665"/>
          </a:xfrm>
          <a:prstGeom prst="rect">
            <a:avLst/>
          </a:prstGeom>
          <a:noFill/>
        </p:spPr>
        <p:txBody>
          <a:bodyPr wrap="square" rtlCol="0">
            <a:spAutoFit/>
          </a:bodyPr>
          <a:lstStyle/>
          <a:p>
            <a:pPr algn="ctr"/>
            <a:r>
              <a:rPr lang="en-NZ" sz="2400" dirty="0">
                <a:solidFill>
                  <a:schemeClr val="bg1"/>
                </a:solidFill>
                <a:latin typeface="Raleway ExtraBold" panose="020B0903030101060003" pitchFamily="34" charset="0"/>
              </a:rPr>
              <a:t>16 2024?</a:t>
            </a:r>
          </a:p>
        </p:txBody>
      </p:sp>
      <p:pic>
        <p:nvPicPr>
          <p:cNvPr id="4" name="Picture 3">
            <a:extLst>
              <a:ext uri="{FF2B5EF4-FFF2-40B4-BE49-F238E27FC236}">
                <a16:creationId xmlns:a16="http://schemas.microsoft.com/office/drawing/2014/main" id="{C22858DB-2374-4543-BE15-6D071B48116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00784" y="912277"/>
            <a:ext cx="1669667" cy="415010"/>
          </a:xfrm>
          <a:prstGeom prst="rect">
            <a:avLst/>
          </a:prstGeom>
        </p:spPr>
      </p:pic>
    </p:spTree>
    <p:extLst>
      <p:ext uri="{BB962C8B-B14F-4D97-AF65-F5344CB8AC3E}">
        <p14:creationId xmlns:p14="http://schemas.microsoft.com/office/powerpoint/2010/main" val="130214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2AF48E-60A5-0F62-2B7D-C5EA278141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5242" y="929473"/>
            <a:ext cx="1301713" cy="1301713"/>
          </a:xfrm>
          <a:prstGeom prst="rect">
            <a:avLst/>
          </a:prstGeom>
        </p:spPr>
      </p:pic>
      <p:pic>
        <p:nvPicPr>
          <p:cNvPr id="4" name="Picture 3">
            <a:extLst>
              <a:ext uri="{FF2B5EF4-FFF2-40B4-BE49-F238E27FC236}">
                <a16:creationId xmlns:a16="http://schemas.microsoft.com/office/drawing/2014/main" id="{3B97C34B-7A60-47F0-A4A2-523E109E4D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4783" y="910721"/>
            <a:ext cx="8450808" cy="1301713"/>
          </a:xfrm>
          <a:prstGeom prst="rect">
            <a:avLst/>
          </a:prstGeom>
        </p:spPr>
      </p:pic>
      <p:grpSp>
        <p:nvGrpSpPr>
          <p:cNvPr id="12" name="Group 11">
            <a:extLst>
              <a:ext uri="{FF2B5EF4-FFF2-40B4-BE49-F238E27FC236}">
                <a16:creationId xmlns:a16="http://schemas.microsoft.com/office/drawing/2014/main" id="{BCA6476A-F2BF-4C8E-9902-A7906DE5B5A9}"/>
              </a:ext>
            </a:extLst>
          </p:cNvPr>
          <p:cNvGrpSpPr/>
          <p:nvPr/>
        </p:nvGrpSpPr>
        <p:grpSpPr>
          <a:xfrm>
            <a:off x="1145242" y="2457451"/>
            <a:ext cx="9760349" cy="3383280"/>
            <a:chOff x="659805" y="1840230"/>
            <a:chExt cx="10855225" cy="3909575"/>
          </a:xfrm>
        </p:grpSpPr>
        <p:pic>
          <p:nvPicPr>
            <p:cNvPr id="2" name="Picture 1">
              <a:extLst>
                <a:ext uri="{FF2B5EF4-FFF2-40B4-BE49-F238E27FC236}">
                  <a16:creationId xmlns:a16="http://schemas.microsoft.com/office/drawing/2014/main" id="{4260CDA5-2628-4DFB-A822-E70FD705DC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8387" y="4168140"/>
              <a:ext cx="10846643" cy="1581665"/>
            </a:xfrm>
            <a:prstGeom prst="rect">
              <a:avLst/>
            </a:prstGeom>
          </p:spPr>
        </p:pic>
        <p:pic>
          <p:nvPicPr>
            <p:cNvPr id="3" name="Picture 2">
              <a:extLst>
                <a:ext uri="{FF2B5EF4-FFF2-40B4-BE49-F238E27FC236}">
                  <a16:creationId xmlns:a16="http://schemas.microsoft.com/office/drawing/2014/main" id="{0A06EF9B-AA2D-4CB3-B599-5AB9CD99942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9805" y="1840230"/>
              <a:ext cx="10855225" cy="1761648"/>
            </a:xfrm>
            <a:prstGeom prst="rect">
              <a:avLst/>
            </a:prstGeom>
          </p:spPr>
        </p:pic>
        <p:pic>
          <p:nvPicPr>
            <p:cNvPr id="9" name="Picture 8">
              <a:extLst>
                <a:ext uri="{FF2B5EF4-FFF2-40B4-BE49-F238E27FC236}">
                  <a16:creationId xmlns:a16="http://schemas.microsoft.com/office/drawing/2014/main" id="{1F236235-0706-468A-AB40-1C36B4150C7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2940" y="3406591"/>
              <a:ext cx="10852090" cy="761549"/>
            </a:xfrm>
            <a:prstGeom prst="rect">
              <a:avLst/>
            </a:prstGeom>
          </p:spPr>
        </p:pic>
        <p:sp>
          <p:nvSpPr>
            <p:cNvPr id="10" name="Rectangle 9">
              <a:extLst>
                <a:ext uri="{FF2B5EF4-FFF2-40B4-BE49-F238E27FC236}">
                  <a16:creationId xmlns:a16="http://schemas.microsoft.com/office/drawing/2014/main" id="{3B7D4F25-DAFF-4A22-94E6-A898667B4A36}"/>
                </a:ext>
              </a:extLst>
            </p:cNvPr>
            <p:cNvSpPr/>
            <p:nvPr/>
          </p:nvSpPr>
          <p:spPr>
            <a:xfrm>
              <a:off x="2914650" y="3863340"/>
              <a:ext cx="8389620" cy="304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Tree>
    <p:extLst>
      <p:ext uri="{BB962C8B-B14F-4D97-AF65-F5344CB8AC3E}">
        <p14:creationId xmlns:p14="http://schemas.microsoft.com/office/powerpoint/2010/main" val="160541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E5841-FCBA-3C81-96DB-0FF93A3ACB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87" r="8654"/>
          <a:stretch/>
        </p:blipFill>
        <p:spPr>
          <a:xfrm>
            <a:off x="0" y="0"/>
            <a:ext cx="12192000" cy="6858000"/>
          </a:xfrm>
          <a:prstGeom prst="rect">
            <a:avLst/>
          </a:prstGeom>
        </p:spPr>
      </p:pic>
    </p:spTree>
    <p:extLst>
      <p:ext uri="{BB962C8B-B14F-4D97-AF65-F5344CB8AC3E}">
        <p14:creationId xmlns:p14="http://schemas.microsoft.com/office/powerpoint/2010/main" val="2767887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2E542-14C8-4683-AB82-C0D7494911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2357" y="294068"/>
            <a:ext cx="8310596" cy="6269864"/>
          </a:xfrm>
          <a:prstGeom prst="rect">
            <a:avLst/>
          </a:prstGeom>
        </p:spPr>
      </p:pic>
      <p:sp>
        <p:nvSpPr>
          <p:cNvPr id="6" name="TextBox 5">
            <a:extLst>
              <a:ext uri="{FF2B5EF4-FFF2-40B4-BE49-F238E27FC236}">
                <a16:creationId xmlns:a16="http://schemas.microsoft.com/office/drawing/2014/main" id="{356B795E-FB7B-8570-F1B9-1005F03D164F}"/>
              </a:ext>
            </a:extLst>
          </p:cNvPr>
          <p:cNvSpPr txBox="1"/>
          <p:nvPr/>
        </p:nvSpPr>
        <p:spPr>
          <a:xfrm>
            <a:off x="8912507" y="451261"/>
            <a:ext cx="3279493" cy="5955476"/>
          </a:xfrm>
          <a:prstGeom prst="rect">
            <a:avLst/>
          </a:prstGeom>
          <a:noFill/>
        </p:spPr>
        <p:txBody>
          <a:bodyPr wrap="square">
            <a:spAutoFit/>
          </a:bodyPr>
          <a:lstStyle/>
          <a:p>
            <a:r>
              <a:rPr lang="en-NZ" sz="2800" b="1" i="0" dirty="0" err="1">
                <a:solidFill>
                  <a:srgbClr val="202328"/>
                </a:solidFill>
                <a:effectLst/>
                <a:latin typeface="Raleway ExtraBold" panose="020B0903030101060003" pitchFamily="34" charset="0"/>
                <a:cs typeface="Poppins" panose="00000500000000000000" pitchFamily="2" charset="0"/>
              </a:rPr>
              <a:t>Indice</a:t>
            </a:r>
            <a:r>
              <a:rPr lang="en-NZ" sz="2800" b="1" i="0" dirty="0">
                <a:solidFill>
                  <a:srgbClr val="202328"/>
                </a:solidFill>
                <a:effectLst/>
                <a:latin typeface="Raleway ExtraBold" panose="020B0903030101060003" pitchFamily="34" charset="0"/>
                <a:cs typeface="Poppins" panose="00000500000000000000" pitchFamily="2" charset="0"/>
              </a:rPr>
              <a:t> de </a:t>
            </a:r>
            <a:r>
              <a:rPr lang="en-NZ" sz="2800" b="1" i="0" dirty="0" err="1">
                <a:solidFill>
                  <a:srgbClr val="202328"/>
                </a:solidFill>
                <a:effectLst/>
                <a:latin typeface="Raleway ExtraBold" panose="020B0903030101060003" pitchFamily="34" charset="0"/>
                <a:cs typeface="Poppins" panose="00000500000000000000" pitchFamily="2" charset="0"/>
              </a:rPr>
              <a:t>réparabilité</a:t>
            </a:r>
            <a:endParaRPr lang="en-NZ" sz="2800" b="1" i="0" dirty="0">
              <a:solidFill>
                <a:srgbClr val="202328"/>
              </a:solidFill>
              <a:effectLst/>
              <a:latin typeface="Raleway ExtraBold" panose="020B0903030101060003" pitchFamily="34" charset="0"/>
              <a:cs typeface="Poppins" panose="00000500000000000000" pitchFamily="2" charset="0"/>
            </a:endParaRPr>
          </a:p>
          <a:p>
            <a:endParaRPr lang="en-NZ" sz="2800" b="1" dirty="0">
              <a:solidFill>
                <a:srgbClr val="202328"/>
              </a:solidFill>
              <a:latin typeface="Poppins" panose="00000500000000000000" pitchFamily="2" charset="0"/>
              <a:cs typeface="Poppins" panose="00000500000000000000" pitchFamily="2" charset="0"/>
            </a:endParaRPr>
          </a:p>
          <a:p>
            <a:pPr>
              <a:spcAft>
                <a:spcPts val="1800"/>
              </a:spcAft>
            </a:pPr>
            <a:r>
              <a:rPr lang="en-NZ" sz="2800" dirty="0">
                <a:solidFill>
                  <a:srgbClr val="202328"/>
                </a:solidFill>
                <a:latin typeface="Raleway SemiBold" panose="020B0703030101060003" pitchFamily="34" charset="0"/>
                <a:cs typeface="Poppins" panose="00000500000000000000" pitchFamily="2" charset="0"/>
              </a:rPr>
              <a:t>Repairability score 0-10</a:t>
            </a:r>
          </a:p>
          <a:p>
            <a:pPr>
              <a:spcAft>
                <a:spcPts val="1800"/>
              </a:spcAft>
            </a:pPr>
            <a:r>
              <a:rPr lang="en-NZ" sz="2800" dirty="0">
                <a:solidFill>
                  <a:srgbClr val="202328"/>
                </a:solidFill>
                <a:latin typeface="Raleway SemiBold" panose="020B0703030101060003" pitchFamily="34" charset="0"/>
                <a:cs typeface="Poppins" panose="00000500000000000000" pitchFamily="2" charset="0"/>
              </a:rPr>
              <a:t>Mandatory 2021 (tech, appliances, garden)</a:t>
            </a:r>
          </a:p>
          <a:p>
            <a:pPr>
              <a:spcAft>
                <a:spcPts val="1800"/>
              </a:spcAft>
            </a:pPr>
            <a:r>
              <a:rPr lang="en-NZ" sz="2800" dirty="0">
                <a:solidFill>
                  <a:srgbClr val="202328"/>
                </a:solidFill>
                <a:latin typeface="Raleway SemiBold" panose="020B0703030101060003" pitchFamily="34" charset="0"/>
                <a:cs typeface="Poppins" panose="00000500000000000000" pitchFamily="2" charset="0"/>
              </a:rPr>
              <a:t>Displayed with price</a:t>
            </a:r>
          </a:p>
          <a:p>
            <a:pPr>
              <a:spcAft>
                <a:spcPts val="1800"/>
              </a:spcAft>
            </a:pPr>
            <a:r>
              <a:rPr lang="en-NZ" sz="2800" dirty="0">
                <a:solidFill>
                  <a:srgbClr val="202328"/>
                </a:solidFill>
                <a:latin typeface="Raleway SemiBold" panose="020B0703030101060003" pitchFamily="34" charset="0"/>
                <a:cs typeface="Poppins" panose="00000500000000000000" pitchFamily="2" charset="0"/>
              </a:rPr>
              <a:t>Defined method, self-calculated</a:t>
            </a:r>
          </a:p>
        </p:txBody>
      </p:sp>
    </p:spTree>
    <p:extLst>
      <p:ext uri="{BB962C8B-B14F-4D97-AF65-F5344CB8AC3E}">
        <p14:creationId xmlns:p14="http://schemas.microsoft.com/office/powerpoint/2010/main" val="3818670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979EB8-FDC6-6916-40D2-53BDD8DC3C7F}"/>
              </a:ext>
            </a:extLst>
          </p:cNvPr>
          <p:cNvSpPr/>
          <p:nvPr/>
        </p:nvSpPr>
        <p:spPr>
          <a:xfrm>
            <a:off x="387275" y="1443332"/>
            <a:ext cx="11456894" cy="43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8" name="Picture 7" descr="A bulldozer in a dump&#10;&#10;Description automatically generated with low confidence">
            <a:extLst>
              <a:ext uri="{FF2B5EF4-FFF2-40B4-BE49-F238E27FC236}">
                <a16:creationId xmlns:a16="http://schemas.microsoft.com/office/drawing/2014/main" id="{0CFE4B68-9733-2B8F-76E9-4C604BABB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7276"/>
            <a:ext cx="12192000" cy="8127383"/>
          </a:xfrm>
          <a:prstGeom prst="rect">
            <a:avLst/>
          </a:prstGeom>
        </p:spPr>
      </p:pic>
    </p:spTree>
    <p:extLst>
      <p:ext uri="{BB962C8B-B14F-4D97-AF65-F5344CB8AC3E}">
        <p14:creationId xmlns:p14="http://schemas.microsoft.com/office/powerpoint/2010/main" val="188822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CF6FE-D855-AE96-C9EE-B954E058D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072" y="1489313"/>
            <a:ext cx="5101907" cy="3879374"/>
          </a:xfrm>
          <a:prstGeom prst="rect">
            <a:avLst/>
          </a:prstGeom>
        </p:spPr>
      </p:pic>
      <p:pic>
        <p:nvPicPr>
          <p:cNvPr id="2" name="Picture 1">
            <a:extLst>
              <a:ext uri="{FF2B5EF4-FFF2-40B4-BE49-F238E27FC236}">
                <a16:creationId xmlns:a16="http://schemas.microsoft.com/office/drawing/2014/main" id="{D421110B-1656-3208-907C-A4590F8248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6369" y="-9280"/>
            <a:ext cx="6475632" cy="6867281"/>
          </a:xfrm>
          <a:prstGeom prst="rect">
            <a:avLst/>
          </a:prstGeom>
        </p:spPr>
      </p:pic>
      <p:pic>
        <p:nvPicPr>
          <p:cNvPr id="4" name="Picture 3">
            <a:extLst>
              <a:ext uri="{FF2B5EF4-FFF2-40B4-BE49-F238E27FC236}">
                <a16:creationId xmlns:a16="http://schemas.microsoft.com/office/drawing/2014/main" id="{01B3EF91-F97C-5964-56CE-6A94553A69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0072" y="226880"/>
            <a:ext cx="5006589" cy="904467"/>
          </a:xfrm>
          <a:prstGeom prst="rect">
            <a:avLst/>
          </a:prstGeom>
        </p:spPr>
      </p:pic>
    </p:spTree>
    <p:extLst>
      <p:ext uri="{BB962C8B-B14F-4D97-AF65-F5344CB8AC3E}">
        <p14:creationId xmlns:p14="http://schemas.microsoft.com/office/powerpoint/2010/main" val="36486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9113E3-5EF4-FD68-F3AC-598F27A403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8407" y="801276"/>
            <a:ext cx="9115186" cy="5255447"/>
          </a:xfrm>
          <a:prstGeom prst="rect">
            <a:avLst/>
          </a:prstGeom>
        </p:spPr>
      </p:pic>
    </p:spTree>
    <p:extLst>
      <p:ext uri="{BB962C8B-B14F-4D97-AF65-F5344CB8AC3E}">
        <p14:creationId xmlns:p14="http://schemas.microsoft.com/office/powerpoint/2010/main" val="1166476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38749-4D3A-810F-F856-2014A2CF2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86" y="0"/>
            <a:ext cx="12110428" cy="6858000"/>
          </a:xfrm>
          <a:prstGeom prst="rect">
            <a:avLst/>
          </a:prstGeom>
        </p:spPr>
      </p:pic>
      <p:sp>
        <p:nvSpPr>
          <p:cNvPr id="3" name="Rectangle 2">
            <a:extLst>
              <a:ext uri="{FF2B5EF4-FFF2-40B4-BE49-F238E27FC236}">
                <a16:creationId xmlns:a16="http://schemas.microsoft.com/office/drawing/2014/main" id="{6D9E03AD-EE3D-71E4-EB67-2D225BAD179B}"/>
              </a:ext>
            </a:extLst>
          </p:cNvPr>
          <p:cNvSpPr/>
          <p:nvPr/>
        </p:nvSpPr>
        <p:spPr>
          <a:xfrm>
            <a:off x="4488724" y="513228"/>
            <a:ext cx="5775415" cy="5236668"/>
          </a:xfrm>
          <a:prstGeom prst="rect">
            <a:avLst/>
          </a:prstGeom>
          <a:solidFill>
            <a:schemeClr val="tx1"/>
          </a:solidFill>
          <a:ln w="38100">
            <a:solidFill>
              <a:srgbClr val="D9E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740602E0-1541-EBF0-19B0-D9A5456EB2E2}"/>
              </a:ext>
            </a:extLst>
          </p:cNvPr>
          <p:cNvSpPr txBox="1"/>
          <p:nvPr/>
        </p:nvSpPr>
        <p:spPr>
          <a:xfrm>
            <a:off x="4728503" y="1851872"/>
            <a:ext cx="5295858" cy="3247043"/>
          </a:xfrm>
          <a:prstGeom prst="rect">
            <a:avLst/>
          </a:prstGeom>
          <a:noFill/>
        </p:spPr>
        <p:txBody>
          <a:bodyPr wrap="square" rtlCol="0">
            <a:spAutoFit/>
          </a:bodyPr>
          <a:lstStyle/>
          <a:p>
            <a:pPr algn="ctr">
              <a:spcAft>
                <a:spcPts val="600"/>
              </a:spcAft>
            </a:pPr>
            <a:r>
              <a:rPr lang="en-NZ" sz="2800" b="1" dirty="0">
                <a:solidFill>
                  <a:schemeClr val="accent5"/>
                </a:solidFill>
                <a:latin typeface="Raleway ExtraBold" panose="020B0903030101060003" pitchFamily="34" charset="0"/>
                <a:cs typeface="Poppins" panose="00000500000000000000" pitchFamily="2" charset="0"/>
              </a:rPr>
              <a:t>We own the products we buy, so it’s up to us what we do with them.</a:t>
            </a:r>
          </a:p>
          <a:p>
            <a:pPr algn="ctr">
              <a:spcAft>
                <a:spcPts val="600"/>
              </a:spcAft>
            </a:pPr>
            <a:r>
              <a:rPr lang="en-NZ" sz="3200" dirty="0">
                <a:solidFill>
                  <a:schemeClr val="accent5"/>
                </a:solidFill>
                <a:latin typeface="Raleway ExtraBold" panose="020B0903030101060003" pitchFamily="34" charset="0"/>
                <a:cs typeface="Poppins" panose="00000500000000000000" pitchFamily="2" charset="0"/>
              </a:rPr>
              <a:t> </a:t>
            </a:r>
            <a:r>
              <a:rPr lang="en-NZ" sz="2800" dirty="0">
                <a:solidFill>
                  <a:schemeClr val="accent5"/>
                </a:solidFill>
                <a:latin typeface="Raleway Medium" panose="020B0603030101060003" pitchFamily="34" charset="0"/>
                <a:cs typeface="Poppins" panose="00000500000000000000" pitchFamily="2" charset="0"/>
              </a:rPr>
              <a:t>If something breaks, it’s our right to choose to try to repair it (ourselves or using an expert of our choice).</a:t>
            </a:r>
          </a:p>
        </p:txBody>
      </p:sp>
      <p:sp>
        <p:nvSpPr>
          <p:cNvPr id="5" name="TextBox 4">
            <a:extLst>
              <a:ext uri="{FF2B5EF4-FFF2-40B4-BE49-F238E27FC236}">
                <a16:creationId xmlns:a16="http://schemas.microsoft.com/office/drawing/2014/main" id="{D0C7F860-F2B5-46A2-A2E8-1882F5E556C4}"/>
              </a:ext>
            </a:extLst>
          </p:cNvPr>
          <p:cNvSpPr txBox="1"/>
          <p:nvPr/>
        </p:nvSpPr>
        <p:spPr>
          <a:xfrm>
            <a:off x="4924696" y="1002884"/>
            <a:ext cx="4903470" cy="584775"/>
          </a:xfrm>
          <a:prstGeom prst="rect">
            <a:avLst/>
          </a:prstGeom>
          <a:solidFill>
            <a:schemeClr val="tx1"/>
          </a:solidFill>
        </p:spPr>
        <p:txBody>
          <a:bodyPr wrap="square" rtlCol="0">
            <a:spAutoFit/>
          </a:bodyPr>
          <a:lstStyle/>
          <a:p>
            <a:pPr algn="ctr">
              <a:lnSpc>
                <a:spcPct val="80000"/>
              </a:lnSpc>
            </a:pPr>
            <a:r>
              <a:rPr lang="en-NZ" sz="4000" b="1" dirty="0">
                <a:solidFill>
                  <a:schemeClr val="accent1"/>
                </a:solidFill>
                <a:latin typeface="Raleway Black" panose="020B0A03030101060003" pitchFamily="34" charset="0"/>
                <a:cs typeface="Poppins" panose="00000500000000000000" pitchFamily="2" charset="0"/>
              </a:rPr>
              <a:t>RIGHT TO REPAIR</a:t>
            </a:r>
          </a:p>
        </p:txBody>
      </p:sp>
    </p:spTree>
    <p:extLst>
      <p:ext uri="{BB962C8B-B14F-4D97-AF65-F5344CB8AC3E}">
        <p14:creationId xmlns:p14="http://schemas.microsoft.com/office/powerpoint/2010/main" val="2606825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ECA4262F-E00F-AD55-5DF2-38BA38519A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 name="AutoShape 4">
            <a:extLst>
              <a:ext uri="{FF2B5EF4-FFF2-40B4-BE49-F238E27FC236}">
                <a16:creationId xmlns:a16="http://schemas.microsoft.com/office/drawing/2014/main" id="{9B74F1A6-2B3B-D10F-772B-1BDB9A9AA4F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11" name="Rectangle 10">
            <a:extLst>
              <a:ext uri="{FF2B5EF4-FFF2-40B4-BE49-F238E27FC236}">
                <a16:creationId xmlns:a16="http://schemas.microsoft.com/office/drawing/2014/main" id="{0CC06F6C-A41F-12DE-227D-9B9DA887AA74}"/>
              </a:ext>
            </a:extLst>
          </p:cNvPr>
          <p:cNvSpPr/>
          <p:nvPr/>
        </p:nvSpPr>
        <p:spPr>
          <a:xfrm>
            <a:off x="387275" y="1443332"/>
            <a:ext cx="11456894" cy="43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 name="TextBox 5">
            <a:extLst>
              <a:ext uri="{FF2B5EF4-FFF2-40B4-BE49-F238E27FC236}">
                <a16:creationId xmlns:a16="http://schemas.microsoft.com/office/drawing/2014/main" id="{5608E5CF-D148-7A70-50BA-B249D79F8934}"/>
              </a:ext>
            </a:extLst>
          </p:cNvPr>
          <p:cNvSpPr txBox="1"/>
          <p:nvPr/>
        </p:nvSpPr>
        <p:spPr>
          <a:xfrm>
            <a:off x="6975462" y="674400"/>
            <a:ext cx="4992018" cy="5509200"/>
          </a:xfrm>
          <a:prstGeom prst="rect">
            <a:avLst/>
          </a:prstGeom>
          <a:solidFill>
            <a:schemeClr val="bg1"/>
          </a:solidFill>
        </p:spPr>
        <p:txBody>
          <a:bodyPr wrap="square">
            <a:spAutoFit/>
          </a:bodyPr>
          <a:lstStyle/>
          <a:p>
            <a:pPr algn="l"/>
            <a:r>
              <a:rPr lang="en-US" sz="2800" b="1" i="0" dirty="0">
                <a:solidFill>
                  <a:schemeClr val="accent5"/>
                </a:solidFill>
                <a:effectLst/>
                <a:latin typeface="Raleway ExtraBold" panose="020B0903030101060003" pitchFamily="34" charset="0"/>
                <a:cs typeface="Poppins" panose="00000500000000000000" pitchFamily="2" charset="0"/>
              </a:rPr>
              <a:t>repair information</a:t>
            </a:r>
            <a:r>
              <a:rPr lang="en-US" sz="2000" b="0" i="0" dirty="0">
                <a:solidFill>
                  <a:srgbClr val="222222"/>
                </a:solidFill>
                <a:effectLst/>
                <a:latin typeface="Raleway ExtraBold" panose="020B0903030101060003" pitchFamily="34" charset="0"/>
                <a:cs typeface="Poppins" panose="00000500000000000000" pitchFamily="2" charset="0"/>
              </a:rPr>
              <a:t> </a:t>
            </a:r>
          </a:p>
          <a:p>
            <a:pPr algn="l"/>
            <a:r>
              <a:rPr lang="en-US" sz="2000" dirty="0">
                <a:solidFill>
                  <a:srgbClr val="222222"/>
                </a:solidFill>
                <a:latin typeface="Raleway SemiBold" panose="020B0703030101060003" pitchFamily="34" charset="0"/>
                <a:cs typeface="Poppins" panose="00000500000000000000" pitchFamily="2" charset="0"/>
              </a:rPr>
              <a:t>m</a:t>
            </a:r>
            <a:r>
              <a:rPr lang="en-US" sz="2000" b="0" i="0" dirty="0">
                <a:solidFill>
                  <a:srgbClr val="222222"/>
                </a:solidFill>
                <a:effectLst/>
                <a:latin typeface="Raleway SemiBold" panose="020B0703030101060003" pitchFamily="34" charset="0"/>
                <a:cs typeface="Poppins" panose="00000500000000000000" pitchFamily="2" charset="0"/>
              </a:rPr>
              <a:t>anuals, instructions, diagnostics, schematics, and software updates.</a:t>
            </a:r>
          </a:p>
          <a:p>
            <a:pPr algn="l"/>
            <a:endParaRPr lang="en-US" sz="2000" b="0" i="0" dirty="0">
              <a:solidFill>
                <a:srgbClr val="222222"/>
              </a:solidFill>
              <a:effectLst/>
              <a:latin typeface="Raleway SemiBold" panose="020B0703030101060003" pitchFamily="34" charset="0"/>
              <a:cs typeface="Poppins" panose="00000500000000000000" pitchFamily="2" charset="0"/>
            </a:endParaRPr>
          </a:p>
          <a:p>
            <a:pPr algn="l"/>
            <a:r>
              <a:rPr lang="en-US" sz="2800" b="1" i="0" dirty="0">
                <a:solidFill>
                  <a:schemeClr val="accent5"/>
                </a:solidFill>
                <a:effectLst/>
                <a:latin typeface="Raleway ExtraBold" panose="020B0903030101060003" pitchFamily="34" charset="0"/>
                <a:cs typeface="Poppins" panose="00000500000000000000" pitchFamily="2" charset="0"/>
              </a:rPr>
              <a:t>replacement parts</a:t>
            </a:r>
            <a:r>
              <a:rPr lang="en-US" sz="2000" b="0" i="0" dirty="0">
                <a:solidFill>
                  <a:srgbClr val="222222"/>
                </a:solidFill>
                <a:effectLst/>
                <a:latin typeface="Raleway ExtraBold" panose="020B0903030101060003" pitchFamily="34" charset="0"/>
                <a:cs typeface="Poppins" panose="00000500000000000000" pitchFamily="2" charset="0"/>
              </a:rPr>
              <a:t> </a:t>
            </a:r>
            <a:endParaRPr lang="en-US" sz="2000" dirty="0">
              <a:solidFill>
                <a:srgbClr val="222222"/>
              </a:solidFill>
              <a:latin typeface="Raleway ExtraBold" panose="020B0903030101060003" pitchFamily="34" charset="0"/>
              <a:cs typeface="Poppins" panose="00000500000000000000" pitchFamily="2" charset="0"/>
            </a:endParaRPr>
          </a:p>
          <a:p>
            <a:r>
              <a:rPr lang="en-US" sz="2000" dirty="0">
                <a:solidFill>
                  <a:srgbClr val="222222"/>
                </a:solidFill>
                <a:latin typeface="Raleway SemiBold" panose="020B0703030101060003" pitchFamily="34" charset="0"/>
                <a:cs typeface="Poppins" panose="00000500000000000000" pitchFamily="2" charset="0"/>
              </a:rPr>
              <a:t>Parts, not assemblies, i</a:t>
            </a:r>
            <a:r>
              <a:rPr lang="en-US" sz="2000" b="0" i="0" dirty="0">
                <a:solidFill>
                  <a:srgbClr val="222222"/>
                </a:solidFill>
                <a:effectLst/>
                <a:latin typeface="Raleway SemiBold" panose="020B0703030101060003" pitchFamily="34" charset="0"/>
                <a:cs typeface="Poppins" panose="00000500000000000000" pitchFamily="2" charset="0"/>
              </a:rPr>
              <a:t>n stock at a reasonable cost and delivery time. </a:t>
            </a:r>
          </a:p>
          <a:p>
            <a:endParaRPr lang="en-US" sz="2000" b="1" i="0" dirty="0">
              <a:solidFill>
                <a:srgbClr val="222222"/>
              </a:solidFill>
              <a:effectLst/>
              <a:latin typeface="Raleway SemiBold" panose="020B0703030101060003" pitchFamily="34" charset="0"/>
              <a:cs typeface="Poppins" panose="00000500000000000000" pitchFamily="2" charset="0"/>
            </a:endParaRPr>
          </a:p>
          <a:p>
            <a:pPr algn="l"/>
            <a:r>
              <a:rPr lang="en-US" sz="2800" b="1" i="0" dirty="0">
                <a:solidFill>
                  <a:schemeClr val="accent5"/>
                </a:solidFill>
                <a:effectLst/>
                <a:latin typeface="Raleway ExtraBold" panose="020B0903030101060003" pitchFamily="34" charset="0"/>
                <a:cs typeface="Poppins" panose="00000500000000000000" pitchFamily="2" charset="0"/>
              </a:rPr>
              <a:t>easy to disassemble</a:t>
            </a:r>
            <a:r>
              <a:rPr lang="en-US" sz="2000" b="0" i="0" dirty="0">
                <a:solidFill>
                  <a:srgbClr val="222222"/>
                </a:solidFill>
                <a:effectLst/>
                <a:latin typeface="Raleway ExtraBold" panose="020B0903030101060003" pitchFamily="34" charset="0"/>
                <a:cs typeface="Poppins" panose="00000500000000000000" pitchFamily="2" charset="0"/>
              </a:rPr>
              <a:t> </a:t>
            </a:r>
            <a:endParaRPr lang="en-US" sz="2000" dirty="0">
              <a:solidFill>
                <a:srgbClr val="222222"/>
              </a:solidFill>
              <a:latin typeface="Raleway ExtraBold" panose="020B0903030101060003" pitchFamily="34" charset="0"/>
              <a:cs typeface="Poppins" panose="00000500000000000000" pitchFamily="2" charset="0"/>
            </a:endParaRPr>
          </a:p>
          <a:p>
            <a:pPr algn="l"/>
            <a:r>
              <a:rPr lang="en-US" sz="2000" b="0" i="0" dirty="0">
                <a:solidFill>
                  <a:srgbClr val="222222"/>
                </a:solidFill>
                <a:effectLst/>
                <a:latin typeface="Raleway SemiBold" panose="020B0703030101060003" pitchFamily="34" charset="0"/>
                <a:cs typeface="Poppins" panose="00000500000000000000" pitchFamily="2" charset="0"/>
              </a:rPr>
              <a:t>No glue or one-way snap fits, reusable fasteners, commonly available tools. </a:t>
            </a:r>
          </a:p>
          <a:p>
            <a:pPr algn="l"/>
            <a:endParaRPr lang="en-US" sz="2000" b="1" i="0" dirty="0">
              <a:solidFill>
                <a:srgbClr val="222222"/>
              </a:solidFill>
              <a:effectLst/>
              <a:latin typeface="Raleway SemiBold" panose="020B0703030101060003" pitchFamily="34" charset="0"/>
              <a:cs typeface="Poppins" panose="00000500000000000000" pitchFamily="2" charset="0"/>
            </a:endParaRPr>
          </a:p>
          <a:p>
            <a:pPr algn="l"/>
            <a:r>
              <a:rPr lang="en-US" sz="2800" b="1" dirty="0">
                <a:solidFill>
                  <a:schemeClr val="accent5"/>
                </a:solidFill>
                <a:latin typeface="Raleway ExtraBold" panose="020B0903030101060003" pitchFamily="34" charset="0"/>
                <a:cs typeface="Poppins" panose="00000500000000000000" pitchFamily="2" charset="0"/>
              </a:rPr>
              <a:t>software barriers</a:t>
            </a:r>
            <a:r>
              <a:rPr lang="en-US" sz="2000" b="1" dirty="0">
                <a:solidFill>
                  <a:srgbClr val="222222"/>
                </a:solidFill>
                <a:latin typeface="Raleway ExtraBold" panose="020B0903030101060003" pitchFamily="34" charset="0"/>
                <a:cs typeface="Poppins" panose="00000500000000000000" pitchFamily="2" charset="0"/>
              </a:rPr>
              <a:t> </a:t>
            </a:r>
            <a:endParaRPr lang="en-US" sz="2000" b="1" i="0" dirty="0">
              <a:solidFill>
                <a:srgbClr val="222222"/>
              </a:solidFill>
              <a:effectLst/>
              <a:latin typeface="Raleway ExtraBold" panose="020B0903030101060003" pitchFamily="34" charset="0"/>
              <a:cs typeface="Poppins" panose="00000500000000000000" pitchFamily="2" charset="0"/>
            </a:endParaRPr>
          </a:p>
          <a:p>
            <a:pPr algn="l"/>
            <a:r>
              <a:rPr lang="en-US" sz="2000" dirty="0">
                <a:solidFill>
                  <a:srgbClr val="222222"/>
                </a:solidFill>
                <a:latin typeface="Raleway SemiBold" panose="020B0703030101060003" pitchFamily="34" charset="0"/>
                <a:cs typeface="Poppins" panose="00000500000000000000" pitchFamily="2" charset="0"/>
              </a:rPr>
              <a:t>No more ‘part pairing’ or using privacy and data security locks to prevent repair. </a:t>
            </a:r>
            <a:endParaRPr lang="en-US" sz="2000" b="0" i="0" dirty="0">
              <a:solidFill>
                <a:srgbClr val="222222"/>
              </a:solidFill>
              <a:effectLst/>
              <a:latin typeface="Raleway SemiBold" panose="020B0703030101060003" pitchFamily="34" charset="0"/>
              <a:cs typeface="Poppins" panose="00000500000000000000" pitchFamily="2" charset="0"/>
            </a:endParaRPr>
          </a:p>
        </p:txBody>
      </p:sp>
      <p:pic>
        <p:nvPicPr>
          <p:cNvPr id="4" name="Picture 3">
            <a:extLst>
              <a:ext uri="{FF2B5EF4-FFF2-40B4-BE49-F238E27FC236}">
                <a16:creationId xmlns:a16="http://schemas.microsoft.com/office/drawing/2014/main" id="{99F27E4B-3A87-78F8-A4F5-DC31B91BA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945486" cy="5355311"/>
          </a:xfrm>
          <a:prstGeom prst="rect">
            <a:avLst/>
          </a:prstGeom>
        </p:spPr>
      </p:pic>
      <p:pic>
        <p:nvPicPr>
          <p:cNvPr id="5" name="Picture 4">
            <a:extLst>
              <a:ext uri="{FF2B5EF4-FFF2-40B4-BE49-F238E27FC236}">
                <a16:creationId xmlns:a16="http://schemas.microsoft.com/office/drawing/2014/main" id="{32B22BB3-EEF7-58DC-4BD0-DEC9DB484D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90099" y="112489"/>
            <a:ext cx="3322608" cy="3316511"/>
          </a:xfrm>
          <a:prstGeom prst="rect">
            <a:avLst/>
          </a:prstGeom>
        </p:spPr>
      </p:pic>
      <p:pic>
        <p:nvPicPr>
          <p:cNvPr id="8" name="Picture 7">
            <a:extLst>
              <a:ext uri="{FF2B5EF4-FFF2-40B4-BE49-F238E27FC236}">
                <a16:creationId xmlns:a16="http://schemas.microsoft.com/office/drawing/2014/main" id="{4FB953CB-AA2B-8A4A-FC73-AFB545A7DF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45494" y="3743320"/>
            <a:ext cx="1867213" cy="2741002"/>
          </a:xfrm>
          <a:prstGeom prst="rect">
            <a:avLst/>
          </a:prstGeom>
        </p:spPr>
      </p:pic>
      <p:pic>
        <p:nvPicPr>
          <p:cNvPr id="12" name="Picture 11">
            <a:extLst>
              <a:ext uri="{FF2B5EF4-FFF2-40B4-BE49-F238E27FC236}">
                <a16:creationId xmlns:a16="http://schemas.microsoft.com/office/drawing/2014/main" id="{FC3B7276-C0BF-7BBE-A9D8-166B8D9EA4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85918" y="2123901"/>
            <a:ext cx="2712955" cy="4674742"/>
          </a:xfrm>
          <a:prstGeom prst="rect">
            <a:avLst/>
          </a:prstGeom>
        </p:spPr>
      </p:pic>
    </p:spTree>
    <p:extLst>
      <p:ext uri="{BB962C8B-B14F-4D97-AF65-F5344CB8AC3E}">
        <p14:creationId xmlns:p14="http://schemas.microsoft.com/office/powerpoint/2010/main" val="2954807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54ECB3-15CE-A411-5E0D-815E7E84E2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A185B5-5F5E-238F-AC17-77B176F4D154}"/>
              </a:ext>
            </a:extLst>
          </p:cNvPr>
          <p:cNvSpPr txBox="1"/>
          <p:nvPr/>
        </p:nvSpPr>
        <p:spPr>
          <a:xfrm>
            <a:off x="432510" y="2190810"/>
            <a:ext cx="11496600" cy="4236224"/>
          </a:xfrm>
          <a:prstGeom prst="rect">
            <a:avLst/>
          </a:prstGeom>
          <a:noFill/>
        </p:spPr>
        <p:txBody>
          <a:bodyPr wrap="square" rtlCol="0">
            <a:spAutoFit/>
          </a:bodyPr>
          <a:lstStyle/>
          <a:p>
            <a:pPr>
              <a:lnSpc>
                <a:spcPct val="110000"/>
              </a:lnSpc>
              <a:spcAft>
                <a:spcPts val="600"/>
              </a:spcAft>
            </a:pPr>
            <a:r>
              <a:rPr lang="en-NZ" sz="2800" dirty="0">
                <a:latin typeface="Raleway SemiBold" panose="020B0703030101060003" pitchFamily="34" charset="0"/>
                <a:cs typeface="Poppins" panose="00000500000000000000" pitchFamily="2" charset="0"/>
              </a:rPr>
              <a:t>No Bill is comprehensive, but together they include:</a:t>
            </a:r>
          </a:p>
          <a:p>
            <a:pPr marL="342900" indent="-342900">
              <a:lnSpc>
                <a:spcPct val="110000"/>
              </a:lnSpc>
              <a:spcAft>
                <a:spcPts val="600"/>
              </a:spcAft>
              <a:buFont typeface="Arial" panose="020B0604020202020204" pitchFamily="34" charset="0"/>
              <a:buChar char="•"/>
            </a:pPr>
            <a:r>
              <a:rPr lang="en-NZ" sz="2800" dirty="0">
                <a:latin typeface="Raleway SemiBold" panose="020B0703030101060003" pitchFamily="34" charset="0"/>
                <a:cs typeface="Poppins" panose="00000500000000000000" pitchFamily="2" charset="0"/>
              </a:rPr>
              <a:t>Electronics and appliances through B2C, B2B and B2G sales, backdated to July 2015.</a:t>
            </a:r>
          </a:p>
          <a:p>
            <a:pPr marL="342900" indent="-342900">
              <a:lnSpc>
                <a:spcPct val="110000"/>
              </a:lnSpc>
              <a:spcAft>
                <a:spcPts val="600"/>
              </a:spcAft>
              <a:buFont typeface="Arial" panose="020B0604020202020204" pitchFamily="34" charset="0"/>
              <a:buChar char="•"/>
            </a:pPr>
            <a:r>
              <a:rPr lang="en-NZ" sz="2800" dirty="0">
                <a:latin typeface="Raleway SemiBold" panose="020B0703030101060003" pitchFamily="34" charset="0"/>
                <a:cs typeface="Poppins" panose="00000500000000000000" pitchFamily="2" charset="0"/>
              </a:rPr>
              <a:t>Products costing &gt;$100 must be supported for 7 years after sale.</a:t>
            </a:r>
          </a:p>
          <a:p>
            <a:pPr marL="342900" indent="-342900">
              <a:lnSpc>
                <a:spcPct val="110000"/>
              </a:lnSpc>
              <a:spcAft>
                <a:spcPts val="600"/>
              </a:spcAft>
              <a:buFont typeface="Arial" panose="020B0604020202020204" pitchFamily="34" charset="0"/>
              <a:buChar char="•"/>
            </a:pPr>
            <a:r>
              <a:rPr lang="en-NZ" sz="2800" dirty="0">
                <a:latin typeface="Raleway SemiBold" panose="020B0703030101060003" pitchFamily="34" charset="0"/>
                <a:cs typeface="Poppins" panose="00000500000000000000" pitchFamily="2" charset="0"/>
              </a:rPr>
              <a:t>Parts, tools, software and free-of-charge documentation made available to consumers and independent repairers.</a:t>
            </a:r>
          </a:p>
          <a:p>
            <a:pPr marL="342900" indent="-342900">
              <a:lnSpc>
                <a:spcPct val="110000"/>
              </a:lnSpc>
              <a:spcAft>
                <a:spcPts val="600"/>
              </a:spcAft>
              <a:buFont typeface="Arial" panose="020B0604020202020204" pitchFamily="34" charset="0"/>
              <a:buChar char="•"/>
            </a:pPr>
            <a:r>
              <a:rPr lang="en-NZ" sz="2800" dirty="0">
                <a:latin typeface="Raleway SemiBold" panose="020B0703030101060003" pitchFamily="34" charset="0"/>
                <a:cs typeface="Poppins" panose="00000500000000000000" pitchFamily="2" charset="0"/>
              </a:rPr>
              <a:t>Manufacturers can’t supply assemblies for “safety” reasons.</a:t>
            </a:r>
          </a:p>
          <a:p>
            <a:pPr marL="342900" indent="-342900">
              <a:lnSpc>
                <a:spcPct val="110000"/>
              </a:lnSpc>
              <a:spcAft>
                <a:spcPts val="600"/>
              </a:spcAft>
              <a:buFont typeface="Arial" panose="020B0604020202020204" pitchFamily="34" charset="0"/>
              <a:buChar char="•"/>
            </a:pPr>
            <a:r>
              <a:rPr lang="en-NZ" sz="2800" dirty="0">
                <a:latin typeface="Raleway SemiBold" panose="020B0703030101060003" pitchFamily="34" charset="0"/>
                <a:cs typeface="Poppins" panose="00000500000000000000" pitchFamily="2" charset="0"/>
              </a:rPr>
              <a:t>Manufacturers can’t limit the use of unauthorised parts.</a:t>
            </a:r>
          </a:p>
        </p:txBody>
      </p:sp>
      <p:sp>
        <p:nvSpPr>
          <p:cNvPr id="6" name="Text Placeholder 1">
            <a:extLst>
              <a:ext uri="{FF2B5EF4-FFF2-40B4-BE49-F238E27FC236}">
                <a16:creationId xmlns:a16="http://schemas.microsoft.com/office/drawing/2014/main" id="{059210B0-848A-8FD7-4B10-FE7F361617E1}"/>
              </a:ext>
            </a:extLst>
          </p:cNvPr>
          <p:cNvSpPr>
            <a:spLocks noGrp="1"/>
          </p:cNvSpPr>
          <p:nvPr>
            <p:ph type="body" sz="quarter" idx="10"/>
          </p:nvPr>
        </p:nvSpPr>
        <p:spPr>
          <a:xfrm>
            <a:off x="432510" y="318843"/>
            <a:ext cx="11496600" cy="1684128"/>
          </a:xfrm>
          <a:solidFill>
            <a:schemeClr val="tx1"/>
          </a:solidFill>
        </p:spPr>
        <p:txBody>
          <a:bodyPr/>
          <a:lstStyle/>
          <a:p>
            <a:r>
              <a:rPr lang="en-NZ" b="0" dirty="0">
                <a:solidFill>
                  <a:schemeClr val="bg2"/>
                </a:solidFill>
                <a:latin typeface="Raleway ExtraBold" panose="020B0903030101060003" pitchFamily="34" charset="0"/>
              </a:rPr>
              <a:t>New York Digital Fair Repair Act passed December 2022</a:t>
            </a:r>
          </a:p>
          <a:p>
            <a:r>
              <a:rPr lang="en-NZ" b="0" dirty="0">
                <a:solidFill>
                  <a:schemeClr val="bg2"/>
                </a:solidFill>
                <a:latin typeface="Raleway ExtraBold" panose="020B0903030101060003" pitchFamily="34" charset="0"/>
              </a:rPr>
              <a:t>Followed by Minnesota, California and Oregon. </a:t>
            </a:r>
          </a:p>
          <a:p>
            <a:r>
              <a:rPr lang="en-NZ" b="0" dirty="0">
                <a:solidFill>
                  <a:schemeClr val="accent1"/>
                </a:solidFill>
                <a:latin typeface="Raleway ExtraBold" panose="020B0903030101060003" pitchFamily="34" charset="0"/>
              </a:rPr>
              <a:t>Are we reaching a tipping point?</a:t>
            </a:r>
          </a:p>
        </p:txBody>
      </p:sp>
    </p:spTree>
    <p:extLst>
      <p:ext uri="{BB962C8B-B14F-4D97-AF65-F5344CB8AC3E}">
        <p14:creationId xmlns:p14="http://schemas.microsoft.com/office/powerpoint/2010/main" val="2682721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304D0E-0607-49AC-97D2-82D10149599F}"/>
              </a:ext>
            </a:extLst>
          </p:cNvPr>
          <p:cNvSpPr/>
          <p:nvPr/>
        </p:nvSpPr>
        <p:spPr>
          <a:xfrm>
            <a:off x="1768770" y="759460"/>
            <a:ext cx="8408077" cy="12179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Picture 2">
            <a:extLst>
              <a:ext uri="{FF2B5EF4-FFF2-40B4-BE49-F238E27FC236}">
                <a16:creationId xmlns:a16="http://schemas.microsoft.com/office/drawing/2014/main" id="{A29F96C1-19C6-4D34-ADD9-CC0375749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769" y="2770210"/>
            <a:ext cx="8408077" cy="3122590"/>
          </a:xfrm>
          <a:prstGeom prst="rect">
            <a:avLst/>
          </a:prstGeom>
        </p:spPr>
      </p:pic>
      <p:pic>
        <p:nvPicPr>
          <p:cNvPr id="6" name="Picture 5">
            <a:extLst>
              <a:ext uri="{FF2B5EF4-FFF2-40B4-BE49-F238E27FC236}">
                <a16:creationId xmlns:a16="http://schemas.microsoft.com/office/drawing/2014/main" id="{1B131AD7-5CD1-4A49-913A-BD9D4BAF68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8770" y="1977390"/>
            <a:ext cx="8408077" cy="836287"/>
          </a:xfrm>
          <a:prstGeom prst="rect">
            <a:avLst/>
          </a:prstGeom>
        </p:spPr>
      </p:pic>
      <p:pic>
        <p:nvPicPr>
          <p:cNvPr id="9" name="Picture 8">
            <a:extLst>
              <a:ext uri="{FF2B5EF4-FFF2-40B4-BE49-F238E27FC236}">
                <a16:creationId xmlns:a16="http://schemas.microsoft.com/office/drawing/2014/main" id="{C7A20644-A798-485B-AE91-DBCDEC3E47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5153" y="965200"/>
            <a:ext cx="3188804" cy="977900"/>
          </a:xfrm>
          <a:prstGeom prst="rect">
            <a:avLst/>
          </a:prstGeom>
        </p:spPr>
      </p:pic>
    </p:spTree>
    <p:extLst>
      <p:ext uri="{BB962C8B-B14F-4D97-AF65-F5344CB8AC3E}">
        <p14:creationId xmlns:p14="http://schemas.microsoft.com/office/powerpoint/2010/main" val="359605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close up of a metal pole&#10;&#10;Description automatically generated">
            <a:extLst>
              <a:ext uri="{FF2B5EF4-FFF2-40B4-BE49-F238E27FC236}">
                <a16:creationId xmlns:a16="http://schemas.microsoft.com/office/drawing/2014/main" id="{10D54A32-5AE3-3D70-51BD-BCF0E01124E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0000"/>
                    </a14:imgEffect>
                    <a14:imgEffect>
                      <a14:brightnessContrast contrast="10000"/>
                    </a14:imgEffect>
                  </a14:imgLayer>
                </a14:imgProps>
              </a:ext>
              <a:ext uri="{28A0092B-C50C-407E-A947-70E740481C1C}">
                <a14:useLocalDpi xmlns:a14="http://schemas.microsoft.com/office/drawing/2010/main"/>
              </a:ext>
            </a:extLst>
          </a:blip>
          <a:srcRect t="-370"/>
          <a:stretch/>
        </p:blipFill>
        <p:spPr>
          <a:xfrm>
            <a:off x="0" y="-9321"/>
            <a:ext cx="6995886" cy="6876641"/>
          </a:xfrm>
          <a:prstGeom prst="rect">
            <a:avLst/>
          </a:prstGeom>
        </p:spPr>
      </p:pic>
      <p:pic>
        <p:nvPicPr>
          <p:cNvPr id="3" name="Picture 2">
            <a:extLst>
              <a:ext uri="{FF2B5EF4-FFF2-40B4-BE49-F238E27FC236}">
                <a16:creationId xmlns:a16="http://schemas.microsoft.com/office/drawing/2014/main" id="{CCBE257B-9BFA-4FC5-AB05-43D71982CBF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30752" y="0"/>
            <a:ext cx="5361248" cy="6858000"/>
          </a:xfrm>
          <a:prstGeom prst="rect">
            <a:avLst/>
          </a:prstGeom>
        </p:spPr>
      </p:pic>
      <p:pic>
        <p:nvPicPr>
          <p:cNvPr id="5" name="Picture 4">
            <a:extLst>
              <a:ext uri="{FF2B5EF4-FFF2-40B4-BE49-F238E27FC236}">
                <a16:creationId xmlns:a16="http://schemas.microsoft.com/office/drawing/2014/main" id="{7550EB48-6ABB-4F9A-9179-5FB6F2F2D47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29411" y="631464"/>
            <a:ext cx="4163929" cy="1182727"/>
          </a:xfrm>
          <a:prstGeom prst="rect">
            <a:avLst/>
          </a:prstGeom>
        </p:spPr>
      </p:pic>
    </p:spTree>
    <p:extLst>
      <p:ext uri="{BB962C8B-B14F-4D97-AF65-F5344CB8AC3E}">
        <p14:creationId xmlns:p14="http://schemas.microsoft.com/office/powerpoint/2010/main" val="4159932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0A8EA-819B-0A9E-1E47-0D675E1AED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6" name="Picture 5">
            <a:extLst>
              <a:ext uri="{FF2B5EF4-FFF2-40B4-BE49-F238E27FC236}">
                <a16:creationId xmlns:a16="http://schemas.microsoft.com/office/drawing/2014/main" id="{E52511EA-2580-CD02-7215-FDE3F4BEA7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158" y="219455"/>
            <a:ext cx="4165562" cy="1181461"/>
          </a:xfrm>
          <a:prstGeom prst="rect">
            <a:avLst/>
          </a:prstGeom>
        </p:spPr>
      </p:pic>
    </p:spTree>
    <p:extLst>
      <p:ext uri="{BB962C8B-B14F-4D97-AF65-F5344CB8AC3E}">
        <p14:creationId xmlns:p14="http://schemas.microsoft.com/office/powerpoint/2010/main" val="1605764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ECA4262F-E00F-AD55-5DF2-38BA38519A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3" name="AutoShape 4">
            <a:extLst>
              <a:ext uri="{FF2B5EF4-FFF2-40B4-BE49-F238E27FC236}">
                <a16:creationId xmlns:a16="http://schemas.microsoft.com/office/drawing/2014/main" id="{9B74F1A6-2B3B-D10F-772B-1BDB9A9AA4F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8" name="Picture 7" descr="A picture containing graphical user interface&#10;&#10;Description automatically generated">
            <a:extLst>
              <a:ext uri="{FF2B5EF4-FFF2-40B4-BE49-F238E27FC236}">
                <a16:creationId xmlns:a16="http://schemas.microsoft.com/office/drawing/2014/main" id="{95F3F084-6522-BCCD-D1F2-716867EBE2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6676" y="486511"/>
            <a:ext cx="3313804" cy="5884978"/>
          </a:xfrm>
          <a:prstGeom prst="rect">
            <a:avLst/>
          </a:prstGeom>
        </p:spPr>
      </p:pic>
      <p:sp>
        <p:nvSpPr>
          <p:cNvPr id="9" name="TextBox 8">
            <a:extLst>
              <a:ext uri="{FF2B5EF4-FFF2-40B4-BE49-F238E27FC236}">
                <a16:creationId xmlns:a16="http://schemas.microsoft.com/office/drawing/2014/main" id="{833E59BB-539C-1B9A-5908-793721A805EF}"/>
              </a:ext>
            </a:extLst>
          </p:cNvPr>
          <p:cNvSpPr txBox="1"/>
          <p:nvPr/>
        </p:nvSpPr>
        <p:spPr>
          <a:xfrm>
            <a:off x="4202207" y="889843"/>
            <a:ext cx="7463117" cy="5078313"/>
          </a:xfrm>
          <a:prstGeom prst="rect">
            <a:avLst/>
          </a:prstGeom>
          <a:noFill/>
        </p:spPr>
        <p:txBody>
          <a:bodyPr wrap="square">
            <a:spAutoFit/>
          </a:bodyPr>
          <a:lstStyle/>
          <a:p>
            <a:r>
              <a:rPr lang="en-US" sz="3200" b="0" i="0" dirty="0">
                <a:solidFill>
                  <a:schemeClr val="accent1"/>
                </a:solidFill>
                <a:effectLst/>
                <a:latin typeface="Raleway ExtraBold" panose="020B0903030101060003" pitchFamily="34" charset="0"/>
                <a:cs typeface="Poppins SemiBold" panose="00000700000000000000" pitchFamily="2" charset="0"/>
              </a:rPr>
              <a:t>“… the moment something becomes a requirement, it’s no longer a problem for a manufacturer – they just have to deal with it. </a:t>
            </a:r>
          </a:p>
          <a:p>
            <a:endParaRPr lang="en-US" sz="3200" dirty="0">
              <a:solidFill>
                <a:schemeClr val="accent1"/>
              </a:solidFill>
              <a:latin typeface="Raleway ExtraBold" panose="020B0903030101060003" pitchFamily="34" charset="0"/>
              <a:cs typeface="Poppins SemiBold" panose="00000700000000000000" pitchFamily="2" charset="0"/>
            </a:endParaRPr>
          </a:p>
          <a:p>
            <a:r>
              <a:rPr lang="en-US" sz="3200" b="0" i="0" dirty="0">
                <a:solidFill>
                  <a:schemeClr val="accent1"/>
                </a:solidFill>
                <a:effectLst/>
                <a:latin typeface="Raleway ExtraBold" panose="020B0903030101060003" pitchFamily="34" charset="0"/>
                <a:cs typeface="Poppins SemiBold" panose="00000700000000000000" pitchFamily="2" charset="0"/>
              </a:rPr>
              <a:t>So, </a:t>
            </a:r>
            <a:r>
              <a:rPr lang="en-US" sz="3200" b="0" dirty="0">
                <a:solidFill>
                  <a:schemeClr val="accent1"/>
                </a:solidFill>
                <a:effectLst/>
                <a:latin typeface="Raleway ExtraBold" panose="020B0903030101060003" pitchFamily="34" charset="0"/>
                <a:cs typeface="Poppins SemiBold" panose="00000700000000000000" pitchFamily="2" charset="0"/>
              </a:rPr>
              <a:t>some</a:t>
            </a:r>
            <a:r>
              <a:rPr lang="en-US" sz="3200" b="0" i="0" dirty="0">
                <a:solidFill>
                  <a:schemeClr val="accent1"/>
                </a:solidFill>
                <a:effectLst/>
                <a:latin typeface="Raleway ExtraBold" panose="020B0903030101060003" pitchFamily="34" charset="0"/>
                <a:cs typeface="Poppins SemiBold" panose="00000700000000000000" pitchFamily="2" charset="0"/>
              </a:rPr>
              <a:t> manufacturers choosing to make products more repairable</a:t>
            </a:r>
            <a:r>
              <a:rPr lang="en-US" sz="3200" dirty="0">
                <a:solidFill>
                  <a:schemeClr val="accent1"/>
                </a:solidFill>
                <a:latin typeface="Raleway ExtraBold" panose="020B0903030101060003" pitchFamily="34" charset="0"/>
                <a:cs typeface="Poppins SemiBold" panose="00000700000000000000" pitchFamily="2" charset="0"/>
              </a:rPr>
              <a:t> </a:t>
            </a:r>
            <a:r>
              <a:rPr lang="en-US" sz="3200" b="0" i="0" dirty="0">
                <a:solidFill>
                  <a:schemeClr val="accent1"/>
                </a:solidFill>
                <a:effectLst/>
                <a:latin typeface="Raleway ExtraBold" panose="020B0903030101060003" pitchFamily="34" charset="0"/>
                <a:cs typeface="Poppins SemiBold" panose="00000700000000000000" pitchFamily="2" charset="0"/>
              </a:rPr>
              <a:t>will motivate others to improve their practices, for fear of missing out.”</a:t>
            </a:r>
          </a:p>
          <a:p>
            <a:endParaRPr lang="en-US" b="0" i="0" dirty="0">
              <a:solidFill>
                <a:schemeClr val="accent1"/>
              </a:solidFill>
              <a:effectLst/>
              <a:latin typeface="Poppins SemiBold" panose="00000700000000000000" pitchFamily="2" charset="0"/>
              <a:cs typeface="Poppins SemiBold" panose="00000700000000000000" pitchFamily="2" charset="0"/>
            </a:endParaRPr>
          </a:p>
          <a:p>
            <a:r>
              <a:rPr lang="en-US" dirty="0">
                <a:solidFill>
                  <a:schemeClr val="bg2"/>
                </a:solidFill>
                <a:latin typeface="Raleway SemiBold" panose="020B0703030101060003" pitchFamily="34" charset="0"/>
                <a:cs typeface="Poppins" panose="00000500000000000000" pitchFamily="2" charset="0"/>
              </a:rPr>
              <a:t>Ugo </a:t>
            </a:r>
            <a:r>
              <a:rPr lang="en-US" b="0" i="0" dirty="0" err="1">
                <a:solidFill>
                  <a:schemeClr val="bg2"/>
                </a:solidFill>
                <a:effectLst/>
                <a:latin typeface="Raleway SemiBold" panose="020B0703030101060003" pitchFamily="34" charset="0"/>
                <a:cs typeface="Poppins" panose="00000500000000000000" pitchFamily="2" charset="0"/>
              </a:rPr>
              <a:t>Vallauri</a:t>
            </a:r>
            <a:r>
              <a:rPr lang="en-US" b="0" i="0" dirty="0">
                <a:solidFill>
                  <a:schemeClr val="bg2"/>
                </a:solidFill>
                <a:effectLst/>
                <a:latin typeface="Raleway SemiBold" panose="020B0703030101060003" pitchFamily="34" charset="0"/>
                <a:cs typeface="Poppins" panose="00000500000000000000" pitchFamily="2" charset="0"/>
              </a:rPr>
              <a:t>, cofounder of </a:t>
            </a:r>
            <a:r>
              <a:rPr lang="en-US" b="0" i="0" u="sng" dirty="0">
                <a:solidFill>
                  <a:schemeClr val="bg2"/>
                </a:solidFill>
                <a:effectLst/>
                <a:latin typeface="Raleway SemiBold" panose="020B0703030101060003" pitchFamily="34" charset="0"/>
                <a:cs typeface="Poppins" panose="00000500000000000000" pitchFamily="2" charset="0"/>
              </a:rPr>
              <a:t>therestartproject.org</a:t>
            </a:r>
            <a:endParaRPr lang="en-NZ" dirty="0">
              <a:solidFill>
                <a:schemeClr val="bg2"/>
              </a:solidFill>
              <a:latin typeface="Raleway SemiBold" panose="020B0703030101060003" pitchFamily="34" charset="0"/>
              <a:cs typeface="Poppins" panose="00000500000000000000" pitchFamily="2" charset="0"/>
            </a:endParaRPr>
          </a:p>
        </p:txBody>
      </p:sp>
    </p:spTree>
    <p:extLst>
      <p:ext uri="{BB962C8B-B14F-4D97-AF65-F5344CB8AC3E}">
        <p14:creationId xmlns:p14="http://schemas.microsoft.com/office/powerpoint/2010/main" val="3127726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979EB8-FDC6-6916-40D2-53BDD8DC3C7F}"/>
              </a:ext>
            </a:extLst>
          </p:cNvPr>
          <p:cNvSpPr/>
          <p:nvPr/>
        </p:nvSpPr>
        <p:spPr>
          <a:xfrm>
            <a:off x="387275" y="1443332"/>
            <a:ext cx="11456894" cy="43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16122703-55B7-2BD4-ED70-69175F7727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390" y="625325"/>
            <a:ext cx="2397724" cy="2075269"/>
          </a:xfrm>
          <a:prstGeom prst="rect">
            <a:avLst/>
          </a:prstGeom>
        </p:spPr>
      </p:pic>
      <p:pic>
        <p:nvPicPr>
          <p:cNvPr id="10" name="Picture 9">
            <a:extLst>
              <a:ext uri="{FF2B5EF4-FFF2-40B4-BE49-F238E27FC236}">
                <a16:creationId xmlns:a16="http://schemas.microsoft.com/office/drawing/2014/main" id="{238C9F5F-7B4B-4403-B2B5-12730C9E38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387" y="2700594"/>
            <a:ext cx="1904727" cy="900491"/>
          </a:xfrm>
          <a:prstGeom prst="rect">
            <a:avLst/>
          </a:prstGeom>
        </p:spPr>
      </p:pic>
      <p:pic>
        <p:nvPicPr>
          <p:cNvPr id="15" name="Picture 14">
            <a:extLst>
              <a:ext uri="{FF2B5EF4-FFF2-40B4-BE49-F238E27FC236}">
                <a16:creationId xmlns:a16="http://schemas.microsoft.com/office/drawing/2014/main" id="{8A806891-AEA2-05F8-9F49-2F67BEA295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0249" y="0"/>
            <a:ext cx="9311752" cy="6858000"/>
          </a:xfrm>
          <a:prstGeom prst="rect">
            <a:avLst/>
          </a:prstGeom>
        </p:spPr>
      </p:pic>
    </p:spTree>
    <p:extLst>
      <p:ext uri="{BB962C8B-B14F-4D97-AF65-F5344CB8AC3E}">
        <p14:creationId xmlns:p14="http://schemas.microsoft.com/office/powerpoint/2010/main" val="342793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3297FEF-D129-4952-BA42-36FC27553B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86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9A73F9-3FD2-4B04-8A04-F7D51967B7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2076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B85C12-75E3-4C94-ACB6-DD60ADBBAE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0548" y="-29229"/>
            <a:ext cx="8902881" cy="6892554"/>
          </a:xfrm>
          <a:prstGeom prst="rect">
            <a:avLst/>
          </a:prstGeom>
        </p:spPr>
      </p:pic>
      <p:sp>
        <p:nvSpPr>
          <p:cNvPr id="7" name="Rectangle 6">
            <a:extLst>
              <a:ext uri="{FF2B5EF4-FFF2-40B4-BE49-F238E27FC236}">
                <a16:creationId xmlns:a16="http://schemas.microsoft.com/office/drawing/2014/main" id="{3BE7B2BF-7EE6-451B-9828-3CCDFD268090}"/>
              </a:ext>
            </a:extLst>
          </p:cNvPr>
          <p:cNvSpPr/>
          <p:nvPr/>
        </p:nvSpPr>
        <p:spPr>
          <a:xfrm>
            <a:off x="262709" y="257815"/>
            <a:ext cx="2863668" cy="2487989"/>
          </a:xfrm>
          <a:prstGeom prst="rect">
            <a:avLst/>
          </a:prstGeom>
        </p:spPr>
        <p:txBody>
          <a:bodyPr wrap="square">
            <a:spAutoFit/>
          </a:bodyPr>
          <a:lstStyle/>
          <a:p>
            <a:pPr>
              <a:lnSpc>
                <a:spcPct val="110000"/>
              </a:lnSpc>
            </a:pPr>
            <a:r>
              <a:rPr lang="en-NZ" sz="3600" dirty="0">
                <a:solidFill>
                  <a:schemeClr val="tx2"/>
                </a:solidFill>
                <a:latin typeface="Raleway ExtraBold" panose="020B0903030101060003" pitchFamily="34" charset="0"/>
                <a:cs typeface="Poppins" panose="00000500000000000000" pitchFamily="2" charset="0"/>
              </a:rPr>
              <a:t>PHOEBUS CARTEL</a:t>
            </a:r>
            <a:endParaRPr lang="en-NZ" sz="3600" dirty="0">
              <a:solidFill>
                <a:schemeClr val="tx2"/>
              </a:solidFill>
              <a:latin typeface="Raleway SemiBold" panose="020B0703030101060003" pitchFamily="34" charset="0"/>
              <a:cs typeface="Poppins" panose="00000500000000000000" pitchFamily="2" charset="0"/>
            </a:endParaRPr>
          </a:p>
          <a:p>
            <a:pPr>
              <a:lnSpc>
                <a:spcPct val="110000"/>
              </a:lnSpc>
            </a:pPr>
            <a:r>
              <a:rPr lang="en-NZ" sz="3600" dirty="0">
                <a:solidFill>
                  <a:schemeClr val="tx2"/>
                </a:solidFill>
                <a:latin typeface="Raleway SemiBold" panose="020B0703030101060003" pitchFamily="34" charset="0"/>
                <a:cs typeface="Poppins" panose="00000500000000000000" pitchFamily="2" charset="0"/>
              </a:rPr>
              <a:t>1924 to 1930-ish</a:t>
            </a:r>
          </a:p>
        </p:txBody>
      </p:sp>
    </p:spTree>
    <p:extLst>
      <p:ext uri="{BB962C8B-B14F-4D97-AF65-F5344CB8AC3E}">
        <p14:creationId xmlns:p14="http://schemas.microsoft.com/office/powerpoint/2010/main" val="1989759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4CF8EC-6DE1-4FC0-8B1A-8EEDDDA882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0421469" cy="6858000"/>
          </a:xfrm>
          <a:prstGeom prst="rect">
            <a:avLst/>
          </a:prstGeom>
        </p:spPr>
      </p:pic>
      <p:sp>
        <p:nvSpPr>
          <p:cNvPr id="5" name="TextBox 4">
            <a:extLst>
              <a:ext uri="{FF2B5EF4-FFF2-40B4-BE49-F238E27FC236}">
                <a16:creationId xmlns:a16="http://schemas.microsoft.com/office/drawing/2014/main" id="{0F65B505-7A44-494B-883C-DEEF7F0F4565}"/>
              </a:ext>
            </a:extLst>
          </p:cNvPr>
          <p:cNvSpPr txBox="1"/>
          <p:nvPr/>
        </p:nvSpPr>
        <p:spPr>
          <a:xfrm>
            <a:off x="10528662" y="5200658"/>
            <a:ext cx="1724661" cy="1427955"/>
          </a:xfrm>
          <a:prstGeom prst="rect">
            <a:avLst/>
          </a:prstGeom>
          <a:noFill/>
        </p:spPr>
        <p:txBody>
          <a:bodyPr wrap="square" rtlCol="0">
            <a:spAutoFit/>
          </a:bodyPr>
          <a:lstStyle/>
          <a:p>
            <a:pPr>
              <a:lnSpc>
                <a:spcPct val="110000"/>
              </a:lnSpc>
            </a:pPr>
            <a:r>
              <a:rPr lang="en-NZ" sz="1600" dirty="0">
                <a:solidFill>
                  <a:schemeClr val="tx2"/>
                </a:solidFill>
                <a:latin typeface="Raleway SemiBold" panose="020B0703030101060003" pitchFamily="34" charset="0"/>
                <a:cs typeface="Poppins" panose="00000500000000000000" pitchFamily="2" charset="0"/>
              </a:rPr>
              <a:t>Osram document, Municipal Archive of Berlin</a:t>
            </a:r>
          </a:p>
        </p:txBody>
      </p:sp>
      <p:sp>
        <p:nvSpPr>
          <p:cNvPr id="6" name="Rectangle 5">
            <a:extLst>
              <a:ext uri="{FF2B5EF4-FFF2-40B4-BE49-F238E27FC236}">
                <a16:creationId xmlns:a16="http://schemas.microsoft.com/office/drawing/2014/main" id="{38FD8630-2109-4631-A6A7-7A9E37B095B0}"/>
              </a:ext>
            </a:extLst>
          </p:cNvPr>
          <p:cNvSpPr/>
          <p:nvPr/>
        </p:nvSpPr>
        <p:spPr>
          <a:xfrm>
            <a:off x="7593147" y="419275"/>
            <a:ext cx="4146552" cy="1878591"/>
          </a:xfrm>
          <a:prstGeom prst="rect">
            <a:avLst/>
          </a:prstGeom>
          <a:solidFill>
            <a:schemeClr val="accent1"/>
          </a:solidFill>
        </p:spPr>
        <p:txBody>
          <a:bodyPr wrap="square">
            <a:spAutoFit/>
          </a:bodyPr>
          <a:lstStyle/>
          <a:p>
            <a:pPr>
              <a:lnSpc>
                <a:spcPct val="110000"/>
              </a:lnSpc>
            </a:pPr>
            <a:r>
              <a:rPr lang="en-NZ" sz="3600" dirty="0">
                <a:solidFill>
                  <a:schemeClr val="tx2"/>
                </a:solidFill>
                <a:latin typeface="Raleway SemiBold" panose="020B0703030101060003" pitchFamily="34" charset="0"/>
                <a:cs typeface="Poppins" panose="00000500000000000000" pitchFamily="2" charset="0"/>
              </a:rPr>
              <a:t>1924: 2500 hours</a:t>
            </a:r>
          </a:p>
          <a:p>
            <a:pPr>
              <a:lnSpc>
                <a:spcPct val="110000"/>
              </a:lnSpc>
            </a:pPr>
            <a:r>
              <a:rPr lang="en-NZ" sz="3600" dirty="0">
                <a:solidFill>
                  <a:schemeClr val="tx2"/>
                </a:solidFill>
                <a:latin typeface="Raleway SemiBold" panose="020B0703030101060003" pitchFamily="34" charset="0"/>
                <a:cs typeface="Poppins" panose="00000500000000000000" pitchFamily="2" charset="0"/>
              </a:rPr>
              <a:t>1926: 1800 hours</a:t>
            </a:r>
          </a:p>
          <a:p>
            <a:pPr>
              <a:lnSpc>
                <a:spcPct val="110000"/>
              </a:lnSpc>
            </a:pPr>
            <a:r>
              <a:rPr lang="en-NZ" sz="3600" dirty="0">
                <a:solidFill>
                  <a:schemeClr val="tx2"/>
                </a:solidFill>
                <a:latin typeface="Raleway SemiBold" panose="020B0703030101060003" pitchFamily="34" charset="0"/>
                <a:cs typeface="Poppins" panose="00000500000000000000" pitchFamily="2" charset="0"/>
              </a:rPr>
              <a:t>1933: 1205 hours</a:t>
            </a:r>
          </a:p>
        </p:txBody>
      </p:sp>
    </p:spTree>
    <p:extLst>
      <p:ext uri="{BB962C8B-B14F-4D97-AF65-F5344CB8AC3E}">
        <p14:creationId xmlns:p14="http://schemas.microsoft.com/office/powerpoint/2010/main" val="151505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014F08-4CD2-4504-9795-9D8F7203F9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75063"/>
            <a:ext cx="7659723" cy="5307874"/>
          </a:xfrm>
          <a:prstGeom prst="rect">
            <a:avLst/>
          </a:prstGeom>
        </p:spPr>
      </p:pic>
      <p:pic>
        <p:nvPicPr>
          <p:cNvPr id="3" name="Picture 2">
            <a:extLst>
              <a:ext uri="{FF2B5EF4-FFF2-40B4-BE49-F238E27FC236}">
                <a16:creationId xmlns:a16="http://schemas.microsoft.com/office/drawing/2014/main" id="{0AF014EB-560D-4C87-8348-2B3B7F8131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59723" y="171994"/>
            <a:ext cx="4406538" cy="6514011"/>
          </a:xfrm>
          <a:prstGeom prst="rect">
            <a:avLst/>
          </a:prstGeom>
        </p:spPr>
      </p:pic>
    </p:spTree>
    <p:extLst>
      <p:ext uri="{BB962C8B-B14F-4D97-AF65-F5344CB8AC3E}">
        <p14:creationId xmlns:p14="http://schemas.microsoft.com/office/powerpoint/2010/main" val="208355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E0170F-8F8C-4348-9BF8-255A13D64D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116" y="424530"/>
            <a:ext cx="3567080" cy="5953410"/>
          </a:xfrm>
          <a:prstGeom prst="rect">
            <a:avLst/>
          </a:prstGeom>
        </p:spPr>
      </p:pic>
      <p:pic>
        <p:nvPicPr>
          <p:cNvPr id="7" name="Picture 6">
            <a:extLst>
              <a:ext uri="{FF2B5EF4-FFF2-40B4-BE49-F238E27FC236}">
                <a16:creationId xmlns:a16="http://schemas.microsoft.com/office/drawing/2014/main" id="{026679CC-AEEE-4A6B-81E2-363F4E1F1D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85196" y="424530"/>
            <a:ext cx="7720441" cy="1610010"/>
          </a:xfrm>
          <a:prstGeom prst="rect">
            <a:avLst/>
          </a:prstGeom>
        </p:spPr>
      </p:pic>
      <p:pic>
        <p:nvPicPr>
          <p:cNvPr id="8" name="Picture 7">
            <a:extLst>
              <a:ext uri="{FF2B5EF4-FFF2-40B4-BE49-F238E27FC236}">
                <a16:creationId xmlns:a16="http://schemas.microsoft.com/office/drawing/2014/main" id="{43394CFD-9D38-4448-B87C-C89E225709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8697" y="6015987"/>
            <a:ext cx="2066940" cy="361953"/>
          </a:xfrm>
          <a:prstGeom prst="rect">
            <a:avLst/>
          </a:prstGeom>
        </p:spPr>
      </p:pic>
      <p:pic>
        <p:nvPicPr>
          <p:cNvPr id="9" name="Picture 8">
            <a:extLst>
              <a:ext uri="{FF2B5EF4-FFF2-40B4-BE49-F238E27FC236}">
                <a16:creationId xmlns:a16="http://schemas.microsoft.com/office/drawing/2014/main" id="{DEDAE271-55C2-44F3-AB75-7A9672C08C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85196" y="2034540"/>
            <a:ext cx="5653501" cy="4343400"/>
          </a:xfrm>
          <a:prstGeom prst="rect">
            <a:avLst/>
          </a:prstGeom>
        </p:spPr>
      </p:pic>
      <p:sp>
        <p:nvSpPr>
          <p:cNvPr id="12" name="Rectangle 11">
            <a:extLst>
              <a:ext uri="{FF2B5EF4-FFF2-40B4-BE49-F238E27FC236}">
                <a16:creationId xmlns:a16="http://schemas.microsoft.com/office/drawing/2014/main" id="{AFC283C6-1801-43B6-95FD-EAAC229C329B}"/>
              </a:ext>
            </a:extLst>
          </p:cNvPr>
          <p:cNvSpPr/>
          <p:nvPr/>
        </p:nvSpPr>
        <p:spPr>
          <a:xfrm>
            <a:off x="9638697" y="2034540"/>
            <a:ext cx="2066940" cy="39814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47078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E7578B-572B-ED4D-C4F7-9B7554AEEC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3857092" y="502447"/>
            <a:ext cx="7035698" cy="5853106"/>
          </a:xfrm>
          <a:prstGeom prst="rect">
            <a:avLst/>
          </a:prstGeom>
        </p:spPr>
      </p:pic>
      <p:pic>
        <p:nvPicPr>
          <p:cNvPr id="4" name="Picture 3">
            <a:extLst>
              <a:ext uri="{FF2B5EF4-FFF2-40B4-BE49-F238E27FC236}">
                <a16:creationId xmlns:a16="http://schemas.microsoft.com/office/drawing/2014/main" id="{72B056A9-E238-422A-932B-02965DBB3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714" y="0"/>
            <a:ext cx="2052042" cy="6858000"/>
          </a:xfrm>
          <a:prstGeom prst="rect">
            <a:avLst/>
          </a:prstGeom>
        </p:spPr>
      </p:pic>
    </p:spTree>
    <p:extLst>
      <p:ext uri="{BB962C8B-B14F-4D97-AF65-F5344CB8AC3E}">
        <p14:creationId xmlns:p14="http://schemas.microsoft.com/office/powerpoint/2010/main" val="3623641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4888A2-F90D-49DA-A831-4C013A71EB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8349" y="3846109"/>
            <a:ext cx="8455299" cy="2834216"/>
          </a:xfrm>
          <a:prstGeom prst="rect">
            <a:avLst/>
          </a:prstGeom>
        </p:spPr>
      </p:pic>
      <p:pic>
        <p:nvPicPr>
          <p:cNvPr id="2" name="Picture 1">
            <a:extLst>
              <a:ext uri="{FF2B5EF4-FFF2-40B4-BE49-F238E27FC236}">
                <a16:creationId xmlns:a16="http://schemas.microsoft.com/office/drawing/2014/main" id="{5E68B59A-6995-4929-8D4D-ED72E18A56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64303" y="0"/>
            <a:ext cx="6463393" cy="3633565"/>
          </a:xfrm>
          <a:prstGeom prst="rect">
            <a:avLst/>
          </a:prstGeom>
        </p:spPr>
      </p:pic>
    </p:spTree>
    <p:extLst>
      <p:ext uri="{BB962C8B-B14F-4D97-AF65-F5344CB8AC3E}">
        <p14:creationId xmlns:p14="http://schemas.microsoft.com/office/powerpoint/2010/main" val="247736701"/>
      </p:ext>
    </p:extLst>
  </p:cSld>
  <p:clrMapOvr>
    <a:masterClrMapping/>
  </p:clrMapOvr>
</p:sld>
</file>

<file path=ppt/theme/theme1.xml><?xml version="1.0" encoding="utf-8"?>
<a:theme xmlns:a="http://schemas.openxmlformats.org/drawingml/2006/main" name="ConsumerNZ theme">
  <a:themeElements>
    <a:clrScheme name="Custom 2">
      <a:dk1>
        <a:srgbClr val="232321"/>
      </a:dk1>
      <a:lt1>
        <a:srgbClr val="D7D7D7"/>
      </a:lt1>
      <a:dk2>
        <a:srgbClr val="636363"/>
      </a:dk2>
      <a:lt2>
        <a:srgbClr val="E6DFC5"/>
      </a:lt2>
      <a:accent1>
        <a:srgbClr val="F2CE50"/>
      </a:accent1>
      <a:accent2>
        <a:srgbClr val="BFA754"/>
      </a:accent2>
      <a:accent3>
        <a:srgbClr val="E6DFC5"/>
      </a:accent3>
      <a:accent4>
        <a:srgbClr val="847B63"/>
      </a:accent4>
      <a:accent5>
        <a:srgbClr val="AD9D68"/>
      </a:accent5>
      <a:accent6>
        <a:srgbClr val="393421"/>
      </a:accent6>
      <a:hlink>
        <a:srgbClr val="F2CE50"/>
      </a:hlink>
      <a:folHlink>
        <a:srgbClr val="E6DF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eck long .potx  -  version 1.0: 1/07/2022 3:31 pm  -  Read-Only" id="{3EA625A5-D76A-445F-8CDD-98CEAC56694C}" vid="{BA43EAC5-E985-42BD-8BE4-34008BE8896F}"/>
    </a:ext>
  </a:extLst>
</a:theme>
</file>

<file path=ppt/theme/theme2.xml><?xml version="1.0" encoding="utf-8"?>
<a:theme xmlns:a="http://schemas.openxmlformats.org/drawingml/2006/main" name="Start/End logo ">
  <a:themeElements>
    <a:clrScheme name="Custom 2">
      <a:dk1>
        <a:srgbClr val="232321"/>
      </a:dk1>
      <a:lt1>
        <a:srgbClr val="D7D7D7"/>
      </a:lt1>
      <a:dk2>
        <a:srgbClr val="636363"/>
      </a:dk2>
      <a:lt2>
        <a:srgbClr val="E6DFC5"/>
      </a:lt2>
      <a:accent1>
        <a:srgbClr val="F2CE50"/>
      </a:accent1>
      <a:accent2>
        <a:srgbClr val="BFA754"/>
      </a:accent2>
      <a:accent3>
        <a:srgbClr val="E6DFC5"/>
      </a:accent3>
      <a:accent4>
        <a:srgbClr val="847B63"/>
      </a:accent4>
      <a:accent5>
        <a:srgbClr val="AD9D68"/>
      </a:accent5>
      <a:accent6>
        <a:srgbClr val="393421"/>
      </a:accent6>
      <a:hlink>
        <a:srgbClr val="F2CE50"/>
      </a:hlink>
      <a:folHlink>
        <a:srgbClr val="E6DF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eck long .potx  -  version 1.0: 1/07/2022 3:31 pm  -  Read-Only" id="{3EA625A5-D76A-445F-8CDD-98CEAC56694C}" vid="{9F29B010-6CE5-42A1-8352-682EA9780872}"/>
    </a:ext>
  </a:extLst>
</a:theme>
</file>

<file path=ppt/theme/theme3.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eck long .potx  -  version 1.0: 1/07/2022 3:31 pm  -  Read-Only" id="{3EA625A5-D76A-445F-8CDD-98CEAC56694C}" vid="{4A6343E4-65E7-4B1E-90DB-2E512E8595C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C5B9E1078BAE46AFCD04F1B4ADA25B" ma:contentTypeVersion="22" ma:contentTypeDescription="Create a new document." ma:contentTypeScope="" ma:versionID="025cae8567b7ba5d8b7ab898b6cf2340">
  <xsd:schema xmlns:xsd="http://www.w3.org/2001/XMLSchema" xmlns:xs="http://www.w3.org/2001/XMLSchema" xmlns:p="http://schemas.microsoft.com/office/2006/metadata/properties" xmlns:ns2="fdaaf229-01ae-4563-9d0b-f077befac4c5" xmlns:ns3="b553f178-4197-499f-987d-a9a873bce973" targetNamespace="http://schemas.microsoft.com/office/2006/metadata/properties" ma:root="true" ma:fieldsID="433b97f4848dfd71b8f157938d71d460" ns2:_="" ns3:_="">
    <xsd:import namespace="fdaaf229-01ae-4563-9d0b-f077befac4c5"/>
    <xsd:import namespace="b553f178-4197-499f-987d-a9a873bce973"/>
    <xsd:element name="properties">
      <xsd:complexType>
        <xsd:sequence>
          <xsd:element name="documentManagement">
            <xsd:complexType>
              <xsd:all>
                <xsd:element ref="ns2:AddedtoCircular"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af229-01ae-4563-9d0b-f077befac4c5" elementFormDefault="qualified">
    <xsd:import namespace="http://schemas.microsoft.com/office/2006/documentManagement/types"/>
    <xsd:import namespace="http://schemas.microsoft.com/office/infopath/2007/PartnerControls"/>
    <xsd:element name="AddedtoCircular" ma:index="2" nillable="true" ma:displayName="Added to Circular" ma:format="Dropdown" ma:internalName="AddedtoCircular"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Location" ma:index="13" nillable="true" ma:displayName="Location" ma:hidden="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dfd7cb7-fab9-494f-be1d-3ade4259f2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53f178-4197-499f-987d-a9a873bce973"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element name="TaxCatchAll" ma:index="24" nillable="true" ma:displayName="Taxonomy Catch All Column" ma:hidden="true" ma:list="{457f6a3e-43e6-40a6-85a8-624a3a550612}" ma:internalName="TaxCatchAll" ma:showField="CatchAllData" ma:web="b553f178-4197-499f-987d-a9a873bce9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553f178-4197-499f-987d-a9a873bce973" xsi:nil="true"/>
    <SharedWithUsers xmlns="b553f178-4197-499f-987d-a9a873bce973">
      <UserInfo>
        <DisplayName>Scott Gillan</DisplayName>
        <AccountId>14407</AccountId>
        <AccountType/>
      </UserInfo>
      <UserInfo>
        <DisplayName>Paul Smith</DisplayName>
        <AccountId>37</AccountId>
        <AccountType/>
      </UserInfo>
      <UserInfo>
        <DisplayName>Phil Murdoch</DisplayName>
        <AccountId>12200</AccountId>
        <AccountType/>
      </UserInfo>
      <UserInfo>
        <DisplayName>Bex Robinson</DisplayName>
        <AccountId>2272</AccountId>
        <AccountType/>
      </UserInfo>
      <UserInfo>
        <DisplayName>Gemma Rasmussen</DisplayName>
        <AccountId>8524</AccountId>
        <AccountType/>
      </UserInfo>
      <UserInfo>
        <DisplayName>Jacinta Allen</DisplayName>
        <AccountId>39</AccountId>
        <AccountType/>
      </UserInfo>
      <UserInfo>
        <DisplayName>Jennifer van den Eykel</DisplayName>
        <AccountId>8616</AccountId>
        <AccountType/>
      </UserInfo>
      <UserInfo>
        <DisplayName>Jon Duffy</DisplayName>
        <AccountId>5513</AccountId>
        <AccountType/>
      </UserInfo>
    </SharedWithUsers>
    <lcf76f155ced4ddcb4097134ff3c332f xmlns="fdaaf229-01ae-4563-9d0b-f077befac4c5">
      <Terms xmlns="http://schemas.microsoft.com/office/infopath/2007/PartnerControls"/>
    </lcf76f155ced4ddcb4097134ff3c332f>
    <AddedtoCircular xmlns="fdaaf229-01ae-4563-9d0b-f077befac4c5" xsi:nil="true"/>
  </documentManagement>
</p:properties>
</file>

<file path=customXml/itemProps1.xml><?xml version="1.0" encoding="utf-8"?>
<ds:datastoreItem xmlns:ds="http://schemas.openxmlformats.org/officeDocument/2006/customXml" ds:itemID="{0296D5F7-E7C7-4BE4-A71E-534599C3FBF1}">
  <ds:schemaRefs>
    <ds:schemaRef ds:uri="http://schemas.microsoft.com/sharepoint/v3/contenttype/forms"/>
  </ds:schemaRefs>
</ds:datastoreItem>
</file>

<file path=customXml/itemProps2.xml><?xml version="1.0" encoding="utf-8"?>
<ds:datastoreItem xmlns:ds="http://schemas.openxmlformats.org/officeDocument/2006/customXml" ds:itemID="{C85551D9-2E64-41A5-913D-D0D4B8662E30}"/>
</file>

<file path=customXml/itemProps3.xml><?xml version="1.0" encoding="utf-8"?>
<ds:datastoreItem xmlns:ds="http://schemas.openxmlformats.org/officeDocument/2006/customXml" ds:itemID="{D793BF69-1CBE-47AC-9572-59D46D19EDAB}">
  <ds:schemaRefs>
    <ds:schemaRef ds:uri="http://schemas.openxmlformats.org/package/2006/metadata/core-properties"/>
    <ds:schemaRef ds:uri="http://purl.org/dc/dcmitype/"/>
    <ds:schemaRef ds:uri="http://schemas.microsoft.com/office/infopath/2007/PartnerControls"/>
    <ds:schemaRef ds:uri="1cdeb53a-6873-4786-b449-faa48fd54478"/>
    <ds:schemaRef ds:uri="http://purl.org/dc/elements/1.1/"/>
    <ds:schemaRef ds:uri="http://schemas.microsoft.com/office/2006/metadata/properties"/>
    <ds:schemaRef ds:uri="ccaaa467-e82e-49b9-8768-7e782f885e53"/>
    <ds:schemaRef ds:uri="http://schemas.microsoft.com/office/2006/documentManagement/types"/>
    <ds:schemaRef ds:uri="http://purl.org/dc/terms/"/>
    <ds:schemaRef ds:uri="323ca5d0-fc35-4790-b913-da77b49b08cc"/>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ConsumerNZ theme</Template>
  <TotalTime>33935</TotalTime>
  <Words>4593</Words>
  <Application>Microsoft Office PowerPoint</Application>
  <PresentationFormat>Widescreen</PresentationFormat>
  <Paragraphs>361</Paragraphs>
  <Slides>28</Slides>
  <Notes>28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vt:lpstr>
      <vt:lpstr>Calibri</vt:lpstr>
      <vt:lpstr>Poppins</vt:lpstr>
      <vt:lpstr>Poppins Light</vt:lpstr>
      <vt:lpstr>Poppins Medium</vt:lpstr>
      <vt:lpstr>Poppins SemiBold</vt:lpstr>
      <vt:lpstr>Raleway Black</vt:lpstr>
      <vt:lpstr>Raleway ExtraBold</vt:lpstr>
      <vt:lpstr>Raleway Medium</vt:lpstr>
      <vt:lpstr>Raleway SemiBold</vt:lpstr>
      <vt:lpstr>ConsumerNZ theme</vt:lpstr>
      <vt:lpstr>Start/End logo </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Bex Robinson</dc:creator>
  <cp:lastModifiedBy>Paul Smith</cp:lastModifiedBy>
  <cp:revision>88</cp:revision>
  <cp:lastPrinted>2024-05-29T06:15:18Z</cp:lastPrinted>
  <dcterms:created xsi:type="dcterms:W3CDTF">2022-10-18T20:43:46Z</dcterms:created>
  <dcterms:modified xsi:type="dcterms:W3CDTF">2024-05-29T07:22:59Z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0x0101007D8340E54181524189F95E37B9703FA8</vt:lpwstr>
  </property>
  <property fmtid="{D5CDD505-2E9C-101B-9397-08002B2CF9AE}" pid="3" name="MediaServiceImageTags">
    <vt:lpwstr/>
  </property>
</Properties>
</file>